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4"/>
  </p:notesMasterIdLst>
  <p:handoutMasterIdLst>
    <p:handoutMasterId r:id="rId25"/>
  </p:handoutMasterIdLst>
  <p:sldIdLst>
    <p:sldId id="381" r:id="rId2"/>
    <p:sldId id="374" r:id="rId3"/>
    <p:sldId id="372" r:id="rId4"/>
    <p:sldId id="373" r:id="rId5"/>
    <p:sldId id="350" r:id="rId6"/>
    <p:sldId id="346" r:id="rId7"/>
    <p:sldId id="377" r:id="rId8"/>
    <p:sldId id="347" r:id="rId9"/>
    <p:sldId id="379" r:id="rId10"/>
    <p:sldId id="348" r:id="rId11"/>
    <p:sldId id="349" r:id="rId12"/>
    <p:sldId id="369" r:id="rId13"/>
    <p:sldId id="378" r:id="rId14"/>
    <p:sldId id="380" r:id="rId15"/>
    <p:sldId id="353" r:id="rId16"/>
    <p:sldId id="354" r:id="rId17"/>
    <p:sldId id="364" r:id="rId18"/>
    <p:sldId id="382" r:id="rId19"/>
    <p:sldId id="360" r:id="rId20"/>
    <p:sldId id="365" r:id="rId21"/>
    <p:sldId id="363" r:id="rId22"/>
    <p:sldId id="367" r:id="rId23"/>
  </p:sldIdLst>
  <p:sldSz cx="12192000" cy="6858000"/>
  <p:notesSz cx="7023100" cy="93091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F89646"/>
    <a:srgbClr val="FFD2B0"/>
    <a:srgbClr val="FFD2B1"/>
    <a:srgbClr val="FFD3B2"/>
    <a:srgbClr val="F79646"/>
    <a:srgbClr val="B95442"/>
    <a:srgbClr val="EBC15B"/>
    <a:srgbClr val="7F7F7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4" autoAdjust="0"/>
    <p:restoredTop sz="91749" autoAdjust="0"/>
  </p:normalViewPr>
  <p:slideViewPr>
    <p:cSldViewPr snapToGrid="0">
      <p:cViewPr>
        <p:scale>
          <a:sx n="70" d="100"/>
          <a:sy n="70" d="100"/>
        </p:scale>
        <p:origin x="1138" y="202"/>
      </p:cViewPr>
      <p:guideLst>
        <p:guide orient="horz" pos="2160"/>
        <p:guide pos="3840"/>
      </p:guideLst>
    </p:cSldViewPr>
  </p:slideViewPr>
  <p:outlineViewPr>
    <p:cViewPr>
      <p:scale>
        <a:sx n="33" d="100"/>
        <a:sy n="33" d="100"/>
      </p:scale>
      <p:origin x="0" y="-168"/>
    </p:cViewPr>
  </p:outlineViewPr>
  <p:notesTextViewPr>
    <p:cViewPr>
      <p:scale>
        <a:sx n="1" d="1"/>
        <a:sy n="1" d="1"/>
      </p:scale>
      <p:origin x="0" y="0"/>
    </p:cViewPr>
  </p:notesTextViewPr>
  <p:sorterViewPr>
    <p:cViewPr>
      <p:scale>
        <a:sx n="66" d="100"/>
        <a:sy n="66" d="100"/>
      </p:scale>
      <p:origin x="0" y="1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5" Type="http://schemas.openxmlformats.org/officeDocument/2006/relationships/package" Target="../embeddings/Microsoft_Excel_Worksheet1.xlsx"/><Relationship Id="rId4" Type="http://schemas.openxmlformats.org/officeDocument/2006/relationships/image" Target="../media/image14.jp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0"/>
      <c:rAngAx val="0"/>
      <c:perspective val="0"/>
    </c:view3D>
    <c:floor>
      <c:thickness val="0"/>
    </c:floor>
    <c:sideWall>
      <c:thickness val="0"/>
    </c:sideWall>
    <c:backWall>
      <c:thickness val="0"/>
    </c:backWall>
    <c:plotArea>
      <c:layout>
        <c:manualLayout>
          <c:layoutTarget val="inner"/>
          <c:xMode val="edge"/>
          <c:yMode val="edge"/>
          <c:x val="0.12874583795782499"/>
          <c:y val="0.36704730831973897"/>
          <c:w val="0.76803551609322995"/>
          <c:h val="0.448613376835237"/>
        </c:manualLayout>
      </c:layout>
      <c:pie3DChart>
        <c:varyColors val="1"/>
        <c:ser>
          <c:idx val="0"/>
          <c:order val="0"/>
          <c:tx>
            <c:strRef>
              <c:f>Sheet1!$A$2</c:f>
              <c:strCache>
                <c:ptCount val="1"/>
                <c:pt idx="0">
                  <c:v>T/O</c:v>
                </c:pt>
              </c:strCache>
            </c:strRef>
          </c:tx>
          <c:spPr>
            <a:blipFill>
              <a:blip xmlns:r="http://schemas.openxmlformats.org/officeDocument/2006/relationships" r:embed="rId1"/>
              <a:stretch>
                <a:fillRect/>
              </a:stretch>
            </a:blipFill>
            <a:ln w="7309">
              <a:solidFill>
                <a:schemeClr val="tx1"/>
              </a:solidFill>
              <a:prstDash val="solid"/>
            </a:ln>
          </c:spPr>
          <c:explosion val="13"/>
          <c:dPt>
            <c:idx val="0"/>
            <c:bubble3D val="0"/>
            <c:spPr>
              <a:blipFill>
                <a:blip xmlns:r="http://schemas.openxmlformats.org/officeDocument/2006/relationships" r:embed="rId2"/>
                <a:stretch>
                  <a:fillRect/>
                </a:stretch>
              </a:blipFill>
              <a:ln w="7309">
                <a:solidFill>
                  <a:schemeClr val="tx1"/>
                </a:solidFill>
                <a:prstDash val="solid"/>
              </a:ln>
            </c:spPr>
          </c:dPt>
          <c:dPt>
            <c:idx val="1"/>
            <c:bubble3D val="0"/>
          </c:dPt>
          <c:dPt>
            <c:idx val="2"/>
            <c:bubble3D val="0"/>
            <c:spPr>
              <a:blipFill>
                <a:blip xmlns:r="http://schemas.openxmlformats.org/officeDocument/2006/relationships" r:embed="rId3"/>
                <a:stretch>
                  <a:fillRect/>
                </a:stretch>
              </a:blipFill>
              <a:ln w="7309">
                <a:solidFill>
                  <a:schemeClr val="tx1"/>
                </a:solidFill>
                <a:prstDash val="solid"/>
              </a:ln>
            </c:spPr>
          </c:dPt>
          <c:dPt>
            <c:idx val="3"/>
            <c:bubble3D val="0"/>
            <c:spPr>
              <a:blipFill>
                <a:blip xmlns:r="http://schemas.openxmlformats.org/officeDocument/2006/relationships" r:embed="rId4"/>
                <a:stretch>
                  <a:fillRect/>
                </a:stretch>
              </a:blipFill>
              <a:ln w="21927">
                <a:solidFill>
                  <a:schemeClr val="tx1"/>
                </a:solidFill>
                <a:prstDash val="solid"/>
              </a:ln>
            </c:spPr>
          </c:dPt>
          <c:cat>
            <c:strRef>
              <c:f>Sheet1!$B$1:$E$1</c:f>
              <c:strCache>
                <c:ptCount val="4"/>
                <c:pt idx="0">
                  <c:v>USASOC</c:v>
                </c:pt>
                <c:pt idx="1">
                  <c:v>AFSOC</c:v>
                </c:pt>
                <c:pt idx="2">
                  <c:v>NAVSPECWAR</c:v>
                </c:pt>
                <c:pt idx="3">
                  <c:v>MARSOC</c:v>
                </c:pt>
              </c:strCache>
            </c:strRef>
          </c:cat>
          <c:val>
            <c:numRef>
              <c:f>Sheet1!$B$2:$E$2</c:f>
              <c:numCache>
                <c:formatCode>General</c:formatCode>
                <c:ptCount val="4"/>
                <c:pt idx="0">
                  <c:v>25600</c:v>
                </c:pt>
                <c:pt idx="1">
                  <c:v>12500</c:v>
                </c:pt>
                <c:pt idx="2">
                  <c:v>7200</c:v>
                </c:pt>
                <c:pt idx="3">
                  <c:v>2569</c:v>
                </c:pt>
              </c:numCache>
            </c:numRef>
          </c:val>
        </c:ser>
        <c:ser>
          <c:idx val="1"/>
          <c:order val="1"/>
          <c:tx>
            <c:strRef>
              <c:f>Sheet1!$A$3</c:f>
              <c:strCache>
                <c:ptCount val="1"/>
                <c:pt idx="0">
                  <c:v>Percent</c:v>
                </c:pt>
              </c:strCache>
            </c:strRef>
          </c:tx>
          <c:spPr>
            <a:solidFill>
              <a:schemeClr val="accent2"/>
            </a:solidFill>
            <a:ln w="7309">
              <a:solidFill>
                <a:schemeClr val="tx1"/>
              </a:solidFill>
              <a:prstDash val="solid"/>
            </a:ln>
          </c:spPr>
          <c:dPt>
            <c:idx val="0"/>
            <c:bubble3D val="0"/>
            <c:spPr>
              <a:solidFill>
                <a:schemeClr val="accent1"/>
              </a:solidFill>
              <a:ln w="7309">
                <a:solidFill>
                  <a:schemeClr val="tx1"/>
                </a:solidFill>
                <a:prstDash val="solid"/>
              </a:ln>
            </c:spPr>
          </c:dPt>
          <c:dPt>
            <c:idx val="1"/>
            <c:bubble3D val="0"/>
          </c:dPt>
          <c:dPt>
            <c:idx val="2"/>
            <c:bubble3D val="0"/>
            <c:spPr>
              <a:solidFill>
                <a:schemeClr val="hlink"/>
              </a:solidFill>
              <a:ln w="7309">
                <a:solidFill>
                  <a:schemeClr val="tx1"/>
                </a:solidFill>
                <a:prstDash val="solid"/>
              </a:ln>
            </c:spPr>
          </c:dPt>
          <c:dPt>
            <c:idx val="3"/>
            <c:bubble3D val="0"/>
            <c:spPr>
              <a:solidFill>
                <a:schemeClr val="folHlink"/>
              </a:solidFill>
              <a:ln w="7309">
                <a:solidFill>
                  <a:schemeClr val="tx1"/>
                </a:solidFill>
                <a:prstDash val="solid"/>
              </a:ln>
            </c:spPr>
          </c:dPt>
          <c:cat>
            <c:strRef>
              <c:f>Sheet1!$B$1:$E$1</c:f>
              <c:strCache>
                <c:ptCount val="4"/>
                <c:pt idx="0">
                  <c:v>USASOC</c:v>
                </c:pt>
                <c:pt idx="1">
                  <c:v>AFSOC</c:v>
                </c:pt>
                <c:pt idx="2">
                  <c:v>NAVSPECWAR</c:v>
                </c:pt>
                <c:pt idx="3">
                  <c:v>MARSOC</c:v>
                </c:pt>
              </c:strCache>
            </c:strRef>
          </c:cat>
          <c:val>
            <c:numRef>
              <c:f>Sheet1!$B$3:$E$3</c:f>
              <c:numCache>
                <c:formatCode>0%</c:formatCode>
                <c:ptCount val="4"/>
                <c:pt idx="0">
                  <c:v>0.53</c:v>
                </c:pt>
                <c:pt idx="1">
                  <c:v>0.26</c:v>
                </c:pt>
                <c:pt idx="2">
                  <c:v>0.15</c:v>
                </c:pt>
                <c:pt idx="3">
                  <c:v>0.05</c:v>
                </c:pt>
              </c:numCache>
            </c:numRef>
          </c:val>
        </c:ser>
        <c:dLbls>
          <c:showLegendKey val="0"/>
          <c:showVal val="0"/>
          <c:showCatName val="0"/>
          <c:showSerName val="0"/>
          <c:showPercent val="0"/>
          <c:showBubbleSize val="0"/>
          <c:showLeaderLines val="1"/>
        </c:dLbls>
      </c:pie3DChart>
      <c:spPr>
        <a:noFill/>
        <a:ln w="14618">
          <a:noFill/>
        </a:ln>
      </c:spPr>
    </c:plotArea>
    <c:plotVisOnly val="1"/>
    <c:dispBlanksAs val="zero"/>
    <c:showDLblsOverMax val="0"/>
  </c:chart>
  <c:spPr>
    <a:noFill/>
    <a:ln>
      <a:noFill/>
    </a:ln>
  </c:spPr>
  <c:txPr>
    <a:bodyPr/>
    <a:lstStyle/>
    <a:p>
      <a:pPr>
        <a:defRPr sz="1482" b="1" i="0" u="none" strike="noStrike" baseline="0">
          <a:solidFill>
            <a:schemeClr val="tx1"/>
          </a:solidFill>
          <a:latin typeface="Arial"/>
          <a:ea typeface="Arial"/>
          <a:cs typeface="Arial"/>
        </a:defRPr>
      </a:pPr>
      <a:endParaRPr lang="en-US"/>
    </a:p>
  </c:txPr>
  <c:externalData r:id="rId5">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65DB15B-6B3B-42F6-B92B-4ED11D62AE5F}" type="datetimeFigureOut">
              <a:rPr lang="en-US" smtClean="0"/>
              <a:t>4/29/2019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9BFDC05-398E-455E-83E8-659B5C079010}" type="slidenum">
              <a:rPr lang="en-US" smtClean="0"/>
              <a:t>‹#›</a:t>
            </a:fld>
            <a:endParaRPr lang="en-US"/>
          </a:p>
        </p:txBody>
      </p:sp>
    </p:spTree>
    <p:extLst>
      <p:ext uri="{BB962C8B-B14F-4D97-AF65-F5344CB8AC3E}">
        <p14:creationId xmlns:p14="http://schemas.microsoft.com/office/powerpoint/2010/main" val="319498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06A97BA-EBA6-47CE-A578-08E9ABF4088A}" type="datetimeFigureOut">
              <a:rPr lang="en-US" smtClean="0"/>
              <a:t>4/29/2019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44B15C9-422A-4780-BD85-6107F68113C6}" type="slidenum">
              <a:rPr lang="en-US" smtClean="0"/>
              <a:t>‹#›</a:t>
            </a:fld>
            <a:endParaRPr lang="en-US"/>
          </a:p>
        </p:txBody>
      </p:sp>
    </p:spTree>
    <p:extLst>
      <p:ext uri="{BB962C8B-B14F-4D97-AF65-F5344CB8AC3E}">
        <p14:creationId xmlns:p14="http://schemas.microsoft.com/office/powerpoint/2010/main" val="80412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and legacy of the Marine Corps and the Special Operations Forces Truths inspire the genesis, intent, and purpose of MARSOC.  </a:t>
            </a:r>
          </a:p>
          <a:p>
            <a:endParaRPr lang="en-US" dirty="0"/>
          </a:p>
          <a:p>
            <a:r>
              <a:rPr lang="en-US" dirty="0"/>
              <a:t>Lieutenant Presley O’Bannon’s battle against the Barbary Pirates on the shores of </a:t>
            </a:r>
            <a:r>
              <a:rPr lang="en-US" dirty="0" err="1"/>
              <a:t>Derna</a:t>
            </a:r>
            <a:r>
              <a:rPr lang="en-US" dirty="0"/>
              <a:t> Tripoli in 1805 (as described in the Marines’ Hymn) began a reputation as a versatile force in readiness for our Nation’s strategic interests.  </a:t>
            </a:r>
          </a:p>
          <a:p>
            <a:endParaRPr lang="en-US" dirty="0"/>
          </a:p>
          <a:p>
            <a:r>
              <a:rPr lang="en-US" dirty="0"/>
              <a:t>The experiences of legends such as Chesty Puller, Smedley Butler, Dan Daly, and John Lejeune during the Banana Wars were captured in </a:t>
            </a:r>
            <a:r>
              <a:rPr lang="en-US" i="1" dirty="0"/>
              <a:t>The Small Wars Manual</a:t>
            </a:r>
            <a:r>
              <a:rPr lang="en-US" dirty="0"/>
              <a:t> – originally published in 1935 – that still informs approaches to counterinsurgency, foreign internal defense and other SOF activities today.  </a:t>
            </a:r>
          </a:p>
          <a:p>
            <a:endParaRPr lang="en-US" dirty="0"/>
          </a:p>
          <a:p>
            <a:r>
              <a:rPr lang="en-US" dirty="0"/>
              <a:t>One of the Marine Corps’ most notable units to conduct special operations before the formation of MARSOC were the Marine Raiders – specially screened and assessed Marine volunteers who received unique training and equipment to perform the most challenging missions in remote, ambiguous, and complex environments with little to no support.</a:t>
            </a:r>
          </a:p>
          <a:p>
            <a:endParaRPr lang="en-US" dirty="0"/>
          </a:p>
          <a:p>
            <a:r>
              <a:rPr lang="en-US" dirty="0"/>
              <a:t>After World War II, Marine Force Reconnaissance units carried on the legacy of the Marine Raiders and the innovations of units such as Marine Corps Test Unit 1, which developed specialized tactics and techniques for the nuclear age, including revolutionary employment concepts for the helicopter.  Force Recon units created much of its well-known history in Vietnam, participating in Key Hole (information gathering) and Stingray (direct action) operations and continue to perform deep reconnaissance and direct action missions in support of Marine Expeditionary Forces today.</a:t>
            </a:r>
          </a:p>
          <a:p>
            <a:endParaRPr lang="en-US" dirty="0"/>
          </a:p>
          <a:p>
            <a:r>
              <a:rPr lang="en-US" dirty="0"/>
              <a:t>In conjunction with the creation of U.S. Special Operations Command in the late 1980s, the Marine Corps enhanced its existing Marine Amphibious Units (MAUs) – later referred to as Marine Expeditionary Units (MEUs) – to include special operations capabilities.  For the next 20 years, the MEU(SOC) units catalogued an impressive list of independent, joint, and combined operations.</a:t>
            </a:r>
          </a:p>
          <a:p>
            <a:endParaRPr lang="en-US" dirty="0"/>
          </a:p>
          <a:p>
            <a:r>
              <a:rPr lang="en-US" dirty="0"/>
              <a:t>Shortly after the 9/11 attacks, the Marine Corps reactivated the 4th Marine Expeditionary Brigade (Anti-terrorism).  Tasked to provide Combatant Commands with rapidly deployable and sustainable anti-terrorism forces, the 4th MEB (AT) was quickly put into action, as elements relieved the 26th MEU (SOC) to provide security to the U.S. Embassy in Kabul, Afghanistan in December 2001.</a:t>
            </a:r>
          </a:p>
          <a:p>
            <a:endParaRPr lang="en-US" dirty="0"/>
          </a:p>
          <a:p>
            <a:r>
              <a:rPr lang="en-US" dirty="0"/>
              <a:t>At the onset of the Global War on Terrorism, Secretary of Defense Donald Rumsfeld directed the Marine Corps to create a component within SOCOM.  Marine Corps/USSOCOM Detachment 1 (</a:t>
            </a:r>
            <a:r>
              <a:rPr lang="en-US" dirty="0" err="1"/>
              <a:t>Det</a:t>
            </a:r>
            <a:r>
              <a:rPr lang="en-US" dirty="0"/>
              <a:t> 1) activated in 2003 and subsequently deployed in support of Operation IRAQI FREEDOM as a proof of concept that ultimately informed several aspects of MARSOC’s organization, training, and concept of employment.</a:t>
            </a:r>
          </a:p>
          <a:p>
            <a:endParaRPr lang="en-US" dirty="0"/>
          </a:p>
          <a:p>
            <a:r>
              <a:rPr lang="en-US" dirty="0"/>
              <a:t>As the Marine Corps sought to define its contribution to SOCOM, the Foreign Military Training Unit was activated at Camp Lejeune, NC in October 2005 to conduct foreign internal defense assistance to developing countries. FMTU conducted successful deployments to South America, Africa, and Europe; upon joining MARSOC, FMTU was re-designated Marine Special Operations Advisory Group.</a:t>
            </a:r>
          </a:p>
          <a:p>
            <a:endParaRPr lang="en-US" dirty="0"/>
          </a:p>
          <a:p>
            <a:r>
              <a:rPr lang="en-US" dirty="0"/>
              <a:t>On 23 February 2006, U.S. Marine Corps Forces, Special Operations Command was activated at Camp Lejeune, NC, formed with a small staff from 4th Marine Expeditionary Brigade (Anti-Terrorism), the Foreign Military Training Unit, and 1st and 2d Force Reconnaissance Companies.  Seven years later, and after several reorganizations, MARSOC has grown into its current organization of roughly three thousand personnel organized into a Marine Special Operations Regiment (MSOR), Marine Special Operations Support Group (MSOSG), Marine Special Operations School (MSOS), and the component headquarters. </a:t>
            </a:r>
          </a:p>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2</a:t>
            </a:fld>
            <a:endParaRPr lang="en-US"/>
          </a:p>
        </p:txBody>
      </p:sp>
    </p:spTree>
    <p:extLst>
      <p:ext uri="{BB962C8B-B14F-4D97-AF65-F5344CB8AC3E}">
        <p14:creationId xmlns:p14="http://schemas.microsoft.com/office/powerpoint/2010/main" val="30539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11</a:t>
            </a:fld>
            <a:endParaRPr lang="en-US"/>
          </a:p>
        </p:txBody>
      </p:sp>
    </p:spTree>
    <p:extLst>
      <p:ext uri="{BB962C8B-B14F-4D97-AF65-F5344CB8AC3E}">
        <p14:creationId xmlns:p14="http://schemas.microsoft.com/office/powerpoint/2010/main" val="286424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1930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13</a:t>
            </a:fld>
            <a:endParaRPr lang="en-US"/>
          </a:p>
        </p:txBody>
      </p:sp>
    </p:spTree>
    <p:extLst>
      <p:ext uri="{BB962C8B-B14F-4D97-AF65-F5344CB8AC3E}">
        <p14:creationId xmlns:p14="http://schemas.microsoft.com/office/powerpoint/2010/main" val="204876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14</a:t>
            </a:fld>
            <a:endParaRPr lang="en-US"/>
          </a:p>
        </p:txBody>
      </p:sp>
    </p:spTree>
    <p:extLst>
      <p:ext uri="{BB962C8B-B14F-4D97-AF65-F5344CB8AC3E}">
        <p14:creationId xmlns:p14="http://schemas.microsoft.com/office/powerpoint/2010/main" val="133776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15</a:t>
            </a:fld>
            <a:endParaRPr lang="en-US"/>
          </a:p>
        </p:txBody>
      </p:sp>
    </p:spTree>
    <p:extLst>
      <p:ext uri="{BB962C8B-B14F-4D97-AF65-F5344CB8AC3E}">
        <p14:creationId xmlns:p14="http://schemas.microsoft.com/office/powerpoint/2010/main" val="191627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16</a:t>
            </a:fld>
            <a:endParaRPr lang="en-US"/>
          </a:p>
        </p:txBody>
      </p:sp>
    </p:spTree>
    <p:extLst>
      <p:ext uri="{BB962C8B-B14F-4D97-AF65-F5344CB8AC3E}">
        <p14:creationId xmlns:p14="http://schemas.microsoft.com/office/powerpoint/2010/main" val="267391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17</a:t>
            </a:fld>
            <a:endParaRPr lang="en-US"/>
          </a:p>
        </p:txBody>
      </p:sp>
    </p:spTree>
    <p:extLst>
      <p:ext uri="{BB962C8B-B14F-4D97-AF65-F5344CB8AC3E}">
        <p14:creationId xmlns:p14="http://schemas.microsoft.com/office/powerpoint/2010/main" val="416949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18</a:t>
            </a:fld>
            <a:endParaRPr lang="en-US"/>
          </a:p>
        </p:txBody>
      </p:sp>
    </p:spTree>
    <p:extLst>
      <p:ext uri="{BB962C8B-B14F-4D97-AF65-F5344CB8AC3E}">
        <p14:creationId xmlns:p14="http://schemas.microsoft.com/office/powerpoint/2010/main" val="123380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19</a:t>
            </a:fld>
            <a:endParaRPr lang="en-US"/>
          </a:p>
        </p:txBody>
      </p:sp>
    </p:spTree>
    <p:extLst>
      <p:ext uri="{BB962C8B-B14F-4D97-AF65-F5344CB8AC3E}">
        <p14:creationId xmlns:p14="http://schemas.microsoft.com/office/powerpoint/2010/main" val="211473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20</a:t>
            </a:fld>
            <a:endParaRPr lang="en-US"/>
          </a:p>
        </p:txBody>
      </p:sp>
    </p:spTree>
    <p:extLst>
      <p:ext uri="{BB962C8B-B14F-4D97-AF65-F5344CB8AC3E}">
        <p14:creationId xmlns:p14="http://schemas.microsoft.com/office/powerpoint/2010/main" val="393558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3</a:t>
            </a:fld>
            <a:endParaRPr lang="en-US"/>
          </a:p>
        </p:txBody>
      </p:sp>
    </p:spTree>
    <p:extLst>
      <p:ext uri="{BB962C8B-B14F-4D97-AF65-F5344CB8AC3E}">
        <p14:creationId xmlns:p14="http://schemas.microsoft.com/office/powerpoint/2010/main" val="687188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21</a:t>
            </a:fld>
            <a:endParaRPr lang="en-US"/>
          </a:p>
        </p:txBody>
      </p:sp>
    </p:spTree>
    <p:extLst>
      <p:ext uri="{BB962C8B-B14F-4D97-AF65-F5344CB8AC3E}">
        <p14:creationId xmlns:p14="http://schemas.microsoft.com/office/powerpoint/2010/main" val="279157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22</a:t>
            </a:fld>
            <a:endParaRPr lang="en-US"/>
          </a:p>
        </p:txBody>
      </p:sp>
    </p:spTree>
    <p:extLst>
      <p:ext uri="{BB962C8B-B14F-4D97-AF65-F5344CB8AC3E}">
        <p14:creationId xmlns:p14="http://schemas.microsoft.com/office/powerpoint/2010/main" val="103702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4</a:t>
            </a:fld>
            <a:endParaRPr lang="en-US"/>
          </a:p>
        </p:txBody>
      </p:sp>
    </p:spTree>
    <p:extLst>
      <p:ext uri="{BB962C8B-B14F-4D97-AF65-F5344CB8AC3E}">
        <p14:creationId xmlns:p14="http://schemas.microsoft.com/office/powerpoint/2010/main" val="30659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302">
              <a:defRPr/>
            </a:pPr>
            <a:r>
              <a:rPr lang="en-US" dirty="0" smtClean="0"/>
              <a:t>MARSOC has a Title 10 mission  to man, train, equip, and deploy Marine Corps Special Operations Forces (MARSOF).  </a:t>
            </a:r>
          </a:p>
          <a:p>
            <a:pPr defTabSz="945302">
              <a:defRPr/>
            </a:pPr>
            <a:endParaRPr lang="en-US" dirty="0" smtClean="0"/>
          </a:p>
          <a:p>
            <a:pPr defTabSz="945302">
              <a:defRPr/>
            </a:pPr>
            <a:r>
              <a:rPr lang="en-US" dirty="0" smtClean="0"/>
              <a:t>What’s notable here is that MARSOC recruits from </a:t>
            </a:r>
            <a:r>
              <a:rPr lang="en-US" b="1" dirty="0" smtClean="0"/>
              <a:t>within</a:t>
            </a:r>
            <a:r>
              <a:rPr lang="en-US" dirty="0" smtClean="0"/>
              <a:t> the Marine Corps – MARSOC does not have a “street-to-fleet” program where an individual can enlist, go to boot camp and then screen for selection.  Instead, MARSOC recruits seasoned Corporals, Sergeants, First Lieutenants, and Captains who’ve already had a successful tour in the Corps and are endorsed by their chains of command.   </a:t>
            </a:r>
          </a:p>
          <a:p>
            <a:pPr defTabSz="945302">
              <a:defRPr/>
            </a:pPr>
            <a:endParaRPr lang="en-US" dirty="0" smtClean="0"/>
          </a:p>
          <a:p>
            <a:pPr defTabSz="945302">
              <a:defRPr/>
            </a:pPr>
            <a:r>
              <a:rPr lang="en-US" dirty="0" smtClean="0"/>
              <a:t>This is why we say, “Marines are who we are, Special Operations are what we do”.</a:t>
            </a:r>
          </a:p>
          <a:p>
            <a:pPr>
              <a:spcBef>
                <a:spcPct val="0"/>
              </a:spcBef>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5</a:t>
            </a:fld>
            <a:endParaRPr lang="en-US"/>
          </a:p>
        </p:txBody>
      </p:sp>
    </p:spTree>
    <p:extLst>
      <p:ext uri="{BB962C8B-B14F-4D97-AF65-F5344CB8AC3E}">
        <p14:creationId xmlns:p14="http://schemas.microsoft.com/office/powerpoint/2010/main" val="136447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6</a:t>
            </a:fld>
            <a:endParaRPr lang="en-US"/>
          </a:p>
        </p:txBody>
      </p:sp>
    </p:spTree>
    <p:extLst>
      <p:ext uri="{BB962C8B-B14F-4D97-AF65-F5344CB8AC3E}">
        <p14:creationId xmlns:p14="http://schemas.microsoft.com/office/powerpoint/2010/main" val="404712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dirty="0"/>
              <a:t>-</a:t>
            </a:r>
            <a:r>
              <a:rPr lang="en-US" altLang="en-US" sz="800" dirty="0"/>
              <a:t>IAW SOCOM direction and MARSOC mission guidance letter (30) Oct, 2006 Marine Special Operations School conducts a A&amp;S to determine qualified candidates for Marine Special Operations Teams (MSOT)</a:t>
            </a:r>
          </a:p>
          <a:p>
            <a:pPr>
              <a:lnSpc>
                <a:spcPct val="80000"/>
              </a:lnSpc>
            </a:pPr>
            <a:endParaRPr lang="en-US" altLang="en-US" sz="800" dirty="0"/>
          </a:p>
          <a:p>
            <a:pPr lvl="1">
              <a:spcBef>
                <a:spcPct val="0"/>
              </a:spcBef>
              <a:defRPr/>
            </a:pPr>
            <a:r>
              <a:rPr lang="en-US" dirty="0" smtClean="0"/>
              <a:t>Training</a:t>
            </a:r>
            <a:r>
              <a:rPr lang="en-US" baseline="0" dirty="0" smtClean="0"/>
              <a:t> pipeline for 0370/0372 MOS.  Of Note:</a:t>
            </a:r>
            <a:br>
              <a:rPr lang="en-US" baseline="0" dirty="0" smtClean="0"/>
            </a:br>
            <a:endParaRPr lang="en-US" baseline="0" dirty="0" smtClean="0"/>
          </a:p>
          <a:p>
            <a:pPr lvl="1">
              <a:spcBef>
                <a:spcPct val="0"/>
              </a:spcBef>
              <a:defRPr/>
            </a:pPr>
            <a:r>
              <a:rPr lang="en-US" baseline="0" dirty="0" smtClean="0"/>
              <a:t>-- No direct “street to fleet”.  We recruit Senior </a:t>
            </a:r>
            <a:r>
              <a:rPr lang="en-US" baseline="0" dirty="0" err="1" smtClean="0"/>
              <a:t>Cpls</a:t>
            </a:r>
            <a:r>
              <a:rPr lang="en-US" baseline="0" dirty="0" smtClean="0"/>
              <a:t>, Junior </a:t>
            </a:r>
            <a:r>
              <a:rPr lang="en-US" baseline="0" dirty="0" err="1" smtClean="0"/>
              <a:t>Sgts</a:t>
            </a:r>
            <a:r>
              <a:rPr lang="en-US" baseline="0" dirty="0" smtClean="0"/>
              <a:t>, senior 1</a:t>
            </a:r>
            <a:r>
              <a:rPr lang="en-US" baseline="30000" dirty="0" smtClean="0"/>
              <a:t>st</a:t>
            </a:r>
            <a:r>
              <a:rPr lang="en-US" baseline="0" dirty="0" smtClean="0"/>
              <a:t> </a:t>
            </a:r>
            <a:r>
              <a:rPr lang="en-US" baseline="0" dirty="0" err="1" smtClean="0"/>
              <a:t>Lts</a:t>
            </a:r>
            <a:r>
              <a:rPr lang="en-US" baseline="0" dirty="0" smtClean="0"/>
              <a:t>, junior </a:t>
            </a:r>
            <a:r>
              <a:rPr lang="en-US" baseline="0" dirty="0" err="1" smtClean="0"/>
              <a:t>Capts</a:t>
            </a:r>
            <a:r>
              <a:rPr lang="en-US" baseline="0" dirty="0" smtClean="0"/>
              <a:t>, all with proven track records.  Recruit from all MOS’s.</a:t>
            </a:r>
            <a:br>
              <a:rPr lang="en-US" baseline="0" dirty="0" smtClean="0"/>
            </a:br>
            <a:r>
              <a:rPr lang="en-US" baseline="0" dirty="0" smtClean="0"/>
              <a:t/>
            </a:r>
            <a:br>
              <a:rPr lang="en-US" baseline="0" dirty="0" smtClean="0"/>
            </a:br>
            <a:r>
              <a:rPr lang="en-US" baseline="0" dirty="0" smtClean="0"/>
              <a:t>-- 2 stage A&amp;S.  First stage includes mentoring, feedback, tests of existing, tangible skills (physical and mental).  Phase 2 is off site and is very ambiguous; no feedback, tough problems with no real solutions, examines how someone thinks.</a:t>
            </a:r>
            <a:br>
              <a:rPr lang="en-US" baseline="0" dirty="0" smtClean="0"/>
            </a:br>
            <a:endParaRPr lang="en-US" baseline="0" dirty="0" smtClean="0"/>
          </a:p>
          <a:p>
            <a:pPr lvl="1">
              <a:spcBef>
                <a:spcPct val="0"/>
              </a:spcBef>
              <a:defRPr/>
            </a:pPr>
            <a:r>
              <a:rPr lang="en-US" baseline="0" dirty="0" smtClean="0"/>
              <a:t>--  ITC is MOS producing school: officers are 0370, enlisted are 0372</a:t>
            </a:r>
            <a:br>
              <a:rPr lang="en-US" baseline="0" dirty="0" smtClean="0"/>
            </a:br>
            <a:r>
              <a:rPr lang="en-US" baseline="0" dirty="0" smtClean="0"/>
              <a:t/>
            </a:r>
            <a:br>
              <a:rPr lang="en-US" baseline="0" dirty="0" smtClean="0"/>
            </a:br>
            <a:r>
              <a:rPr lang="en-US" baseline="0" dirty="0" smtClean="0"/>
              <a:t>-- Language pipeline has produced 100% 1/1 or better.  Languages based on </a:t>
            </a:r>
            <a:r>
              <a:rPr lang="en-US" baseline="0" dirty="0" err="1" smtClean="0"/>
              <a:t>Bn</a:t>
            </a:r>
            <a:r>
              <a:rPr lang="en-US" baseline="0" dirty="0" smtClean="0"/>
              <a:t> orientation</a:t>
            </a:r>
          </a:p>
          <a:p>
            <a:pPr lvl="1">
              <a:spcBef>
                <a:spcPct val="0"/>
              </a:spcBef>
              <a:defRPr/>
            </a:pPr>
            <a:endParaRPr lang="en-US" baseline="0" dirty="0" smtClean="0"/>
          </a:p>
          <a:p>
            <a:pPr lvl="1">
              <a:spcBef>
                <a:spcPct val="0"/>
              </a:spcBef>
              <a:defRPr/>
            </a:pPr>
            <a:r>
              <a:rPr lang="en-US" baseline="0" dirty="0" smtClean="0"/>
              <a:t>CMDR EMPHASIS: Marine Corps has been very supportive of Primary MOS in promotion, retention.</a:t>
            </a:r>
            <a:endParaRPr lang="en-US" altLang="en-US" sz="800" dirty="0"/>
          </a:p>
        </p:txBody>
      </p:sp>
      <p:sp>
        <p:nvSpPr>
          <p:cNvPr id="4" name="Slide Number Placeholder 3"/>
          <p:cNvSpPr>
            <a:spLocks noGrp="1"/>
          </p:cNvSpPr>
          <p:nvPr>
            <p:ph type="sldNum" sz="quarter" idx="10"/>
          </p:nvPr>
        </p:nvSpPr>
        <p:spPr/>
        <p:txBody>
          <a:bodyPr/>
          <a:lstStyle/>
          <a:p>
            <a:fld id="{544B15C9-422A-4780-BD85-6107F68113C6}" type="slidenum">
              <a:rPr lang="en-US" smtClean="0"/>
              <a:t>7</a:t>
            </a:fld>
            <a:endParaRPr lang="en-US"/>
          </a:p>
        </p:txBody>
      </p:sp>
    </p:spTree>
    <p:extLst>
      <p:ext uri="{BB962C8B-B14F-4D97-AF65-F5344CB8AC3E}">
        <p14:creationId xmlns:p14="http://schemas.microsoft.com/office/powerpoint/2010/main" val="105151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8</a:t>
            </a:fld>
            <a:endParaRPr lang="en-US"/>
          </a:p>
        </p:txBody>
      </p:sp>
    </p:spTree>
    <p:extLst>
      <p:ext uri="{BB962C8B-B14F-4D97-AF65-F5344CB8AC3E}">
        <p14:creationId xmlns:p14="http://schemas.microsoft.com/office/powerpoint/2010/main" val="55964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9</a:t>
            </a:fld>
            <a:endParaRPr lang="en-US"/>
          </a:p>
        </p:txBody>
      </p:sp>
    </p:spTree>
    <p:extLst>
      <p:ext uri="{BB962C8B-B14F-4D97-AF65-F5344CB8AC3E}">
        <p14:creationId xmlns:p14="http://schemas.microsoft.com/office/powerpoint/2010/main" val="35365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B15C9-422A-4780-BD85-6107F68113C6}" type="slidenum">
              <a:rPr lang="en-US" smtClean="0"/>
              <a:t>10</a:t>
            </a:fld>
            <a:endParaRPr lang="en-US"/>
          </a:p>
        </p:txBody>
      </p:sp>
    </p:spTree>
    <p:extLst>
      <p:ext uri="{BB962C8B-B14F-4D97-AF65-F5344CB8AC3E}">
        <p14:creationId xmlns:p14="http://schemas.microsoft.com/office/powerpoint/2010/main" val="1676548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Tree>
    <p:extLst>
      <p:ext uri="{BB962C8B-B14F-4D97-AF65-F5344CB8AC3E}">
        <p14:creationId xmlns:p14="http://schemas.microsoft.com/office/powerpoint/2010/main" val="175504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8930" y="207699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Organization</a:t>
            </a:r>
          </a:p>
        </p:txBody>
      </p:sp>
      <p:sp>
        <p:nvSpPr>
          <p:cNvPr id="13" name="Pentagon 15">
            <a:hlinkClick r:id="" action="ppaction://noaction"/>
          </p:cNvPr>
          <p:cNvSpPr/>
          <p:nvPr userDrawn="1"/>
        </p:nvSpPr>
        <p:spPr>
          <a:xfrm>
            <a:off x="8930" y="38133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Survey</a:t>
            </a:r>
          </a:p>
        </p:txBody>
      </p:sp>
      <p:sp>
        <p:nvSpPr>
          <p:cNvPr id="14" name="Pentagon 16">
            <a:hlinkClick r:id="" action="ppaction://noaction"/>
          </p:cNvPr>
          <p:cNvSpPr/>
          <p:nvPr userDrawn="1"/>
        </p:nvSpPr>
        <p:spPr>
          <a:xfrm>
            <a:off x="8930" y="4392095"/>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Strategy</a:t>
            </a:r>
          </a:p>
        </p:txBody>
      </p:sp>
      <p:sp>
        <p:nvSpPr>
          <p:cNvPr id="15" name="Pentagon 17">
            <a:hlinkClick r:id="" action="ppaction://noaction"/>
          </p:cNvPr>
          <p:cNvSpPr/>
          <p:nvPr userDrawn="1"/>
        </p:nvSpPr>
        <p:spPr>
          <a:xfrm>
            <a:off x="8930" y="14982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Mission</a:t>
            </a:r>
          </a:p>
        </p:txBody>
      </p:sp>
      <p:sp>
        <p:nvSpPr>
          <p:cNvPr id="16" name="Pentagon 18">
            <a:hlinkClick r:id="" action="ppaction://noaction"/>
          </p:cNvPr>
          <p:cNvSpPr/>
          <p:nvPr userDrawn="1"/>
        </p:nvSpPr>
        <p:spPr>
          <a:xfrm>
            <a:off x="8930" y="265577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MPOTFF</a:t>
            </a:r>
          </a:p>
        </p:txBody>
      </p:sp>
      <p:sp>
        <p:nvSpPr>
          <p:cNvPr id="17" name="Pentagon 19">
            <a:hlinkClick r:id="" action="ppaction://noaction"/>
          </p:cNvPr>
          <p:cNvSpPr/>
          <p:nvPr userDrawn="1"/>
        </p:nvSpPr>
        <p:spPr>
          <a:xfrm>
            <a:off x="8930" y="323454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Spiritual Fitness</a:t>
            </a:r>
          </a:p>
        </p:txBody>
      </p:sp>
      <p:sp>
        <p:nvSpPr>
          <p:cNvPr id="18" name="Pentagon 17">
            <a:hlinkClick r:id="" action="ppaction://noaction"/>
          </p:cNvPr>
          <p:cNvSpPr/>
          <p:nvPr userDrawn="1"/>
        </p:nvSpPr>
        <p:spPr>
          <a:xfrm>
            <a:off x="8930" y="927318"/>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Service Culture</a:t>
            </a:r>
          </a:p>
        </p:txBody>
      </p:sp>
    </p:spTree>
    <p:extLst>
      <p:ext uri="{BB962C8B-B14F-4D97-AF65-F5344CB8AC3E}">
        <p14:creationId xmlns:p14="http://schemas.microsoft.com/office/powerpoint/2010/main" val="51367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8930" y="207699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Organization</a:t>
            </a:r>
          </a:p>
        </p:txBody>
      </p:sp>
      <p:sp>
        <p:nvSpPr>
          <p:cNvPr id="13" name="Pentagon 15">
            <a:hlinkClick r:id="" action="ppaction://noaction"/>
          </p:cNvPr>
          <p:cNvSpPr/>
          <p:nvPr userDrawn="1"/>
        </p:nvSpPr>
        <p:spPr>
          <a:xfrm>
            <a:off x="8930" y="38133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Survey</a:t>
            </a:r>
          </a:p>
        </p:txBody>
      </p:sp>
      <p:sp>
        <p:nvSpPr>
          <p:cNvPr id="14" name="Pentagon 16">
            <a:hlinkClick r:id="" action="ppaction://noaction"/>
          </p:cNvPr>
          <p:cNvSpPr/>
          <p:nvPr userDrawn="1"/>
        </p:nvSpPr>
        <p:spPr>
          <a:xfrm>
            <a:off x="8930" y="4392095"/>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Strategy</a:t>
            </a:r>
          </a:p>
        </p:txBody>
      </p:sp>
      <p:sp>
        <p:nvSpPr>
          <p:cNvPr id="15" name="Pentagon 17">
            <a:hlinkClick r:id="" action="ppaction://noaction"/>
          </p:cNvPr>
          <p:cNvSpPr/>
          <p:nvPr userDrawn="1"/>
        </p:nvSpPr>
        <p:spPr>
          <a:xfrm>
            <a:off x="8930" y="1498223"/>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Mission</a:t>
            </a:r>
          </a:p>
        </p:txBody>
      </p:sp>
      <p:sp>
        <p:nvSpPr>
          <p:cNvPr id="16" name="Pentagon 18">
            <a:hlinkClick r:id="" action="ppaction://noaction"/>
          </p:cNvPr>
          <p:cNvSpPr/>
          <p:nvPr userDrawn="1"/>
        </p:nvSpPr>
        <p:spPr>
          <a:xfrm>
            <a:off x="8930" y="265577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MPOTFF</a:t>
            </a:r>
          </a:p>
        </p:txBody>
      </p:sp>
      <p:sp>
        <p:nvSpPr>
          <p:cNvPr id="17" name="Pentagon 19">
            <a:hlinkClick r:id="" action="ppaction://noaction"/>
          </p:cNvPr>
          <p:cNvSpPr/>
          <p:nvPr userDrawn="1"/>
        </p:nvSpPr>
        <p:spPr>
          <a:xfrm>
            <a:off x="8930" y="323454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Spiritual Fitness</a:t>
            </a:r>
          </a:p>
        </p:txBody>
      </p:sp>
      <p:sp>
        <p:nvSpPr>
          <p:cNvPr id="18" name="Pentagon 17">
            <a:hlinkClick r:id="" action="ppaction://noaction"/>
          </p:cNvPr>
          <p:cNvSpPr/>
          <p:nvPr userDrawn="1"/>
        </p:nvSpPr>
        <p:spPr>
          <a:xfrm>
            <a:off x="8930" y="92731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Service Culture</a:t>
            </a:r>
          </a:p>
        </p:txBody>
      </p:sp>
    </p:spTree>
    <p:extLst>
      <p:ext uri="{BB962C8B-B14F-4D97-AF65-F5344CB8AC3E}">
        <p14:creationId xmlns:p14="http://schemas.microsoft.com/office/powerpoint/2010/main" val="31767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8930" y="2076998"/>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Organization</a:t>
            </a:r>
          </a:p>
        </p:txBody>
      </p:sp>
      <p:sp>
        <p:nvSpPr>
          <p:cNvPr id="13" name="Pentagon 15">
            <a:hlinkClick r:id="" action="ppaction://noaction"/>
          </p:cNvPr>
          <p:cNvSpPr/>
          <p:nvPr userDrawn="1"/>
        </p:nvSpPr>
        <p:spPr>
          <a:xfrm>
            <a:off x="8930" y="38133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Survey</a:t>
            </a:r>
          </a:p>
        </p:txBody>
      </p:sp>
      <p:sp>
        <p:nvSpPr>
          <p:cNvPr id="14" name="Pentagon 16">
            <a:hlinkClick r:id="" action="ppaction://noaction"/>
          </p:cNvPr>
          <p:cNvSpPr/>
          <p:nvPr userDrawn="1"/>
        </p:nvSpPr>
        <p:spPr>
          <a:xfrm>
            <a:off x="8930" y="4392095"/>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Strategy</a:t>
            </a:r>
          </a:p>
        </p:txBody>
      </p:sp>
      <p:sp>
        <p:nvSpPr>
          <p:cNvPr id="15" name="Pentagon 17">
            <a:hlinkClick r:id="" action="ppaction://noaction"/>
          </p:cNvPr>
          <p:cNvSpPr/>
          <p:nvPr userDrawn="1"/>
        </p:nvSpPr>
        <p:spPr>
          <a:xfrm>
            <a:off x="8930" y="14982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Mission</a:t>
            </a:r>
          </a:p>
        </p:txBody>
      </p:sp>
      <p:sp>
        <p:nvSpPr>
          <p:cNvPr id="16" name="Pentagon 18">
            <a:hlinkClick r:id="" action="ppaction://noaction"/>
          </p:cNvPr>
          <p:cNvSpPr/>
          <p:nvPr userDrawn="1"/>
        </p:nvSpPr>
        <p:spPr>
          <a:xfrm>
            <a:off x="8930" y="265577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MPOTFF</a:t>
            </a:r>
          </a:p>
        </p:txBody>
      </p:sp>
      <p:sp>
        <p:nvSpPr>
          <p:cNvPr id="17" name="Pentagon 19">
            <a:hlinkClick r:id="" action="ppaction://noaction"/>
          </p:cNvPr>
          <p:cNvSpPr/>
          <p:nvPr userDrawn="1"/>
        </p:nvSpPr>
        <p:spPr>
          <a:xfrm>
            <a:off x="8930" y="323454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Spiritual Fitness</a:t>
            </a:r>
          </a:p>
        </p:txBody>
      </p:sp>
      <p:sp>
        <p:nvSpPr>
          <p:cNvPr id="18" name="Pentagon 17">
            <a:hlinkClick r:id="" action="ppaction://noaction"/>
          </p:cNvPr>
          <p:cNvSpPr/>
          <p:nvPr userDrawn="1"/>
        </p:nvSpPr>
        <p:spPr>
          <a:xfrm>
            <a:off x="8930" y="92731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Service Culture</a:t>
            </a:r>
          </a:p>
        </p:txBody>
      </p:sp>
    </p:spTree>
    <p:extLst>
      <p:ext uri="{BB962C8B-B14F-4D97-AF65-F5344CB8AC3E}">
        <p14:creationId xmlns:p14="http://schemas.microsoft.com/office/powerpoint/2010/main" val="220429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8930" y="207699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Organization</a:t>
            </a:r>
          </a:p>
        </p:txBody>
      </p:sp>
      <p:sp>
        <p:nvSpPr>
          <p:cNvPr id="13" name="Pentagon 15">
            <a:hlinkClick r:id="" action="ppaction://noaction"/>
          </p:cNvPr>
          <p:cNvSpPr/>
          <p:nvPr userDrawn="1"/>
        </p:nvSpPr>
        <p:spPr>
          <a:xfrm>
            <a:off x="8930" y="38133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Survey</a:t>
            </a:r>
          </a:p>
        </p:txBody>
      </p:sp>
      <p:sp>
        <p:nvSpPr>
          <p:cNvPr id="14" name="Pentagon 16">
            <a:hlinkClick r:id="" action="ppaction://noaction"/>
          </p:cNvPr>
          <p:cNvSpPr/>
          <p:nvPr userDrawn="1"/>
        </p:nvSpPr>
        <p:spPr>
          <a:xfrm>
            <a:off x="8930" y="4392095"/>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Strategy</a:t>
            </a:r>
          </a:p>
        </p:txBody>
      </p:sp>
      <p:sp>
        <p:nvSpPr>
          <p:cNvPr id="15" name="Pentagon 17">
            <a:hlinkClick r:id="" action="ppaction://noaction"/>
          </p:cNvPr>
          <p:cNvSpPr/>
          <p:nvPr userDrawn="1"/>
        </p:nvSpPr>
        <p:spPr>
          <a:xfrm>
            <a:off x="8930" y="14982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Mission</a:t>
            </a:r>
          </a:p>
        </p:txBody>
      </p:sp>
      <p:sp>
        <p:nvSpPr>
          <p:cNvPr id="16" name="Pentagon 18">
            <a:hlinkClick r:id="" action="ppaction://noaction"/>
          </p:cNvPr>
          <p:cNvSpPr/>
          <p:nvPr userDrawn="1"/>
        </p:nvSpPr>
        <p:spPr>
          <a:xfrm>
            <a:off x="8930" y="2655773"/>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MPOTFF</a:t>
            </a:r>
          </a:p>
        </p:txBody>
      </p:sp>
      <p:sp>
        <p:nvSpPr>
          <p:cNvPr id="17" name="Pentagon 19">
            <a:hlinkClick r:id="" action="ppaction://noaction"/>
          </p:cNvPr>
          <p:cNvSpPr/>
          <p:nvPr userDrawn="1"/>
        </p:nvSpPr>
        <p:spPr>
          <a:xfrm>
            <a:off x="8930" y="323454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Spiritual Fitness</a:t>
            </a:r>
          </a:p>
        </p:txBody>
      </p:sp>
      <p:sp>
        <p:nvSpPr>
          <p:cNvPr id="18" name="Pentagon 17">
            <a:hlinkClick r:id="" action="ppaction://noaction"/>
          </p:cNvPr>
          <p:cNvSpPr/>
          <p:nvPr userDrawn="1"/>
        </p:nvSpPr>
        <p:spPr>
          <a:xfrm>
            <a:off x="8930" y="92731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Service Culture</a:t>
            </a:r>
          </a:p>
        </p:txBody>
      </p:sp>
    </p:spTree>
    <p:extLst>
      <p:ext uri="{BB962C8B-B14F-4D97-AF65-F5344CB8AC3E}">
        <p14:creationId xmlns:p14="http://schemas.microsoft.com/office/powerpoint/2010/main" val="130789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8930" y="207699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Organization</a:t>
            </a:r>
          </a:p>
        </p:txBody>
      </p:sp>
      <p:sp>
        <p:nvSpPr>
          <p:cNvPr id="13" name="Pentagon 15">
            <a:hlinkClick r:id="" action="ppaction://noaction"/>
          </p:cNvPr>
          <p:cNvSpPr/>
          <p:nvPr userDrawn="1"/>
        </p:nvSpPr>
        <p:spPr>
          <a:xfrm>
            <a:off x="8930" y="38133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Survey</a:t>
            </a:r>
          </a:p>
        </p:txBody>
      </p:sp>
      <p:sp>
        <p:nvSpPr>
          <p:cNvPr id="14" name="Pentagon 16">
            <a:hlinkClick r:id="" action="ppaction://noaction"/>
          </p:cNvPr>
          <p:cNvSpPr/>
          <p:nvPr userDrawn="1"/>
        </p:nvSpPr>
        <p:spPr>
          <a:xfrm>
            <a:off x="8930" y="4392095"/>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Strategy</a:t>
            </a:r>
          </a:p>
        </p:txBody>
      </p:sp>
      <p:sp>
        <p:nvSpPr>
          <p:cNvPr id="15" name="Pentagon 17">
            <a:hlinkClick r:id="" action="ppaction://noaction"/>
          </p:cNvPr>
          <p:cNvSpPr/>
          <p:nvPr userDrawn="1"/>
        </p:nvSpPr>
        <p:spPr>
          <a:xfrm>
            <a:off x="8930" y="14982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Mission</a:t>
            </a:r>
          </a:p>
        </p:txBody>
      </p:sp>
      <p:sp>
        <p:nvSpPr>
          <p:cNvPr id="16" name="Pentagon 18">
            <a:hlinkClick r:id="" action="ppaction://noaction"/>
          </p:cNvPr>
          <p:cNvSpPr/>
          <p:nvPr userDrawn="1"/>
        </p:nvSpPr>
        <p:spPr>
          <a:xfrm>
            <a:off x="8930" y="265577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MPOTFF</a:t>
            </a:r>
          </a:p>
        </p:txBody>
      </p:sp>
      <p:sp>
        <p:nvSpPr>
          <p:cNvPr id="17" name="Pentagon 19">
            <a:hlinkClick r:id="" action="ppaction://noaction"/>
          </p:cNvPr>
          <p:cNvSpPr/>
          <p:nvPr userDrawn="1"/>
        </p:nvSpPr>
        <p:spPr>
          <a:xfrm>
            <a:off x="8930" y="3234548"/>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Spiritual Fitness</a:t>
            </a:r>
          </a:p>
        </p:txBody>
      </p:sp>
      <p:sp>
        <p:nvSpPr>
          <p:cNvPr id="18" name="Pentagon 17">
            <a:hlinkClick r:id="" action="ppaction://noaction"/>
          </p:cNvPr>
          <p:cNvSpPr/>
          <p:nvPr userDrawn="1"/>
        </p:nvSpPr>
        <p:spPr>
          <a:xfrm>
            <a:off x="8930" y="92731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Service Culture</a:t>
            </a:r>
          </a:p>
        </p:txBody>
      </p:sp>
    </p:spTree>
    <p:extLst>
      <p:ext uri="{BB962C8B-B14F-4D97-AF65-F5344CB8AC3E}">
        <p14:creationId xmlns:p14="http://schemas.microsoft.com/office/powerpoint/2010/main" val="265044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8930" y="207699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Organization</a:t>
            </a:r>
          </a:p>
        </p:txBody>
      </p:sp>
      <p:sp>
        <p:nvSpPr>
          <p:cNvPr id="13" name="Pentagon 15">
            <a:hlinkClick r:id="" action="ppaction://noaction"/>
          </p:cNvPr>
          <p:cNvSpPr/>
          <p:nvPr userDrawn="1"/>
        </p:nvSpPr>
        <p:spPr>
          <a:xfrm>
            <a:off x="8930" y="3813323"/>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Survey</a:t>
            </a:r>
          </a:p>
        </p:txBody>
      </p:sp>
      <p:sp>
        <p:nvSpPr>
          <p:cNvPr id="14" name="Pentagon 16">
            <a:hlinkClick r:id="" action="ppaction://noaction"/>
          </p:cNvPr>
          <p:cNvSpPr/>
          <p:nvPr userDrawn="1"/>
        </p:nvSpPr>
        <p:spPr>
          <a:xfrm>
            <a:off x="8930" y="4392095"/>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Strategy</a:t>
            </a:r>
          </a:p>
        </p:txBody>
      </p:sp>
      <p:sp>
        <p:nvSpPr>
          <p:cNvPr id="15" name="Pentagon 17">
            <a:hlinkClick r:id="" action="ppaction://noaction"/>
          </p:cNvPr>
          <p:cNvSpPr/>
          <p:nvPr userDrawn="1"/>
        </p:nvSpPr>
        <p:spPr>
          <a:xfrm>
            <a:off x="8930" y="14982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Mission</a:t>
            </a:r>
          </a:p>
        </p:txBody>
      </p:sp>
      <p:sp>
        <p:nvSpPr>
          <p:cNvPr id="16" name="Pentagon 18">
            <a:hlinkClick r:id="" action="ppaction://noaction"/>
          </p:cNvPr>
          <p:cNvSpPr/>
          <p:nvPr userDrawn="1"/>
        </p:nvSpPr>
        <p:spPr>
          <a:xfrm>
            <a:off x="8930" y="265577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MPOTFF</a:t>
            </a:r>
          </a:p>
        </p:txBody>
      </p:sp>
      <p:sp>
        <p:nvSpPr>
          <p:cNvPr id="17" name="Pentagon 19">
            <a:hlinkClick r:id="" action="ppaction://noaction"/>
          </p:cNvPr>
          <p:cNvSpPr/>
          <p:nvPr userDrawn="1"/>
        </p:nvSpPr>
        <p:spPr>
          <a:xfrm>
            <a:off x="8930" y="3234548"/>
            <a:ext cx="1814732" cy="506437"/>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tx1"/>
                </a:solidFill>
                <a:latin typeface="Articulate" panose="02000503040000020004" pitchFamily="2" charset="0"/>
              </a:rPr>
              <a:t>Spiritual Fitness</a:t>
            </a:r>
          </a:p>
        </p:txBody>
      </p:sp>
      <p:sp>
        <p:nvSpPr>
          <p:cNvPr id="18" name="Pentagon 17">
            <a:hlinkClick r:id="" action="ppaction://noaction"/>
          </p:cNvPr>
          <p:cNvSpPr/>
          <p:nvPr userDrawn="1"/>
        </p:nvSpPr>
        <p:spPr>
          <a:xfrm>
            <a:off x="8930" y="92731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Service Culture</a:t>
            </a:r>
          </a:p>
        </p:txBody>
      </p:sp>
    </p:spTree>
    <p:extLst>
      <p:ext uri="{BB962C8B-B14F-4D97-AF65-F5344CB8AC3E}">
        <p14:creationId xmlns:p14="http://schemas.microsoft.com/office/powerpoint/2010/main" val="359273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5" name="Rectangle 4"/>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7" name="Rectangle 6">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9" name="Rectangle 8">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A483B118-3C6F-4AF4-A63F-C96E11A91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11" name="TextBox 10">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
        <p:nvSpPr>
          <p:cNvPr id="12" name="Pentagon 14">
            <a:hlinkClick r:id="" action="ppaction://noaction"/>
          </p:cNvPr>
          <p:cNvSpPr/>
          <p:nvPr userDrawn="1"/>
        </p:nvSpPr>
        <p:spPr>
          <a:xfrm>
            <a:off x="90" y="207699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Organization</a:t>
            </a:r>
          </a:p>
        </p:txBody>
      </p:sp>
      <p:sp>
        <p:nvSpPr>
          <p:cNvPr id="13" name="Pentagon 15">
            <a:hlinkClick r:id="" action="ppaction://noaction"/>
          </p:cNvPr>
          <p:cNvSpPr/>
          <p:nvPr userDrawn="1"/>
        </p:nvSpPr>
        <p:spPr>
          <a:xfrm>
            <a:off x="90" y="38133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Survey</a:t>
            </a:r>
          </a:p>
        </p:txBody>
      </p:sp>
      <p:sp>
        <p:nvSpPr>
          <p:cNvPr id="14" name="Pentagon 16">
            <a:hlinkClick r:id="" action="ppaction://noaction"/>
          </p:cNvPr>
          <p:cNvSpPr/>
          <p:nvPr userDrawn="1"/>
        </p:nvSpPr>
        <p:spPr>
          <a:xfrm>
            <a:off x="90" y="4392095"/>
            <a:ext cx="1814732" cy="506437"/>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solidFill>
                <a:latin typeface="Articulate" panose="02000503040000020004" pitchFamily="2" charset="0"/>
              </a:rPr>
              <a:t>Strategy</a:t>
            </a:r>
          </a:p>
        </p:txBody>
      </p:sp>
      <p:sp>
        <p:nvSpPr>
          <p:cNvPr id="15" name="Pentagon 17">
            <a:hlinkClick r:id="" action="ppaction://noaction"/>
          </p:cNvPr>
          <p:cNvSpPr/>
          <p:nvPr userDrawn="1"/>
        </p:nvSpPr>
        <p:spPr>
          <a:xfrm>
            <a:off x="90" y="149822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Mission</a:t>
            </a:r>
          </a:p>
        </p:txBody>
      </p:sp>
      <p:sp>
        <p:nvSpPr>
          <p:cNvPr id="16" name="Pentagon 18">
            <a:hlinkClick r:id="" action="ppaction://noaction"/>
          </p:cNvPr>
          <p:cNvSpPr/>
          <p:nvPr userDrawn="1"/>
        </p:nvSpPr>
        <p:spPr>
          <a:xfrm>
            <a:off x="90" y="2655773"/>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MPOTFF</a:t>
            </a:r>
          </a:p>
        </p:txBody>
      </p:sp>
      <p:sp>
        <p:nvSpPr>
          <p:cNvPr id="17" name="Pentagon 19">
            <a:hlinkClick r:id="" action="ppaction://noaction"/>
          </p:cNvPr>
          <p:cNvSpPr/>
          <p:nvPr userDrawn="1"/>
        </p:nvSpPr>
        <p:spPr>
          <a:xfrm>
            <a:off x="90" y="323454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Spiritual Fitness</a:t>
            </a:r>
          </a:p>
        </p:txBody>
      </p:sp>
      <p:sp>
        <p:nvSpPr>
          <p:cNvPr id="18" name="Pentagon 17">
            <a:hlinkClick r:id="" action="ppaction://noaction"/>
          </p:cNvPr>
          <p:cNvSpPr/>
          <p:nvPr userDrawn="1"/>
        </p:nvSpPr>
        <p:spPr>
          <a:xfrm>
            <a:off x="17859" y="927318"/>
            <a:ext cx="1814732" cy="50643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ticulate" panose="02000503040000020004" pitchFamily="2" charset="0"/>
              </a:rPr>
              <a:t>Service Culture</a:t>
            </a:r>
          </a:p>
        </p:txBody>
      </p:sp>
    </p:spTree>
    <p:extLst>
      <p:ext uri="{BB962C8B-B14F-4D97-AF65-F5344CB8AC3E}">
        <p14:creationId xmlns:p14="http://schemas.microsoft.com/office/powerpoint/2010/main" val="47872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extLst>
      <p:ext uri="{BB962C8B-B14F-4D97-AF65-F5344CB8AC3E}">
        <p14:creationId xmlns:p14="http://schemas.microsoft.com/office/powerpoint/2010/main" val="95084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3" name="Rectangle 12"/>
          <p:cNvSpPr/>
          <p:nvPr userDrawn="1"/>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4" name="Date Placeholder 1"/>
          <p:cNvSpPr>
            <a:spLocks noGrp="1"/>
          </p:cNvSpPr>
          <p:nvPr>
            <p:ph type="dt" sz="half" idx="2"/>
          </p:nvPr>
        </p:nvSpPr>
        <p:spPr>
          <a:xfrm>
            <a:off x="4775200" y="6305550"/>
            <a:ext cx="2844800" cy="476250"/>
          </a:xfrm>
          <a:prstGeom prst="rect">
            <a:avLst/>
          </a:prstGeom>
        </p:spPr>
        <p:txBody>
          <a:bodyPr/>
          <a:lstStyle/>
          <a:p>
            <a:fld id="{B61BEF0D-F0BB-DE4B-95CE-6DB70DBA9567}" type="datetimeFigureOut">
              <a:rPr lang="en-US" smtClean="0"/>
              <a:pPr/>
              <a:t>4/29/2019</a:t>
            </a:fld>
            <a:endParaRPr lang="en-US" dirty="0"/>
          </a:p>
        </p:txBody>
      </p:sp>
      <p:sp>
        <p:nvSpPr>
          <p:cNvPr id="16" name="Footer Placeholder 2"/>
          <p:cNvSpPr>
            <a:spLocks noGrp="1"/>
          </p:cNvSpPr>
          <p:nvPr>
            <p:ph type="ftr" sz="quarter" idx="3"/>
          </p:nvPr>
        </p:nvSpPr>
        <p:spPr>
          <a:xfrm>
            <a:off x="7620000" y="6305550"/>
            <a:ext cx="3860800" cy="476250"/>
          </a:xfrm>
          <a:prstGeom prst="rect">
            <a:avLst/>
          </a:prstGeom>
        </p:spPr>
        <p:txBody>
          <a:bodyPr/>
          <a:lstStyle/>
          <a:p>
            <a:endParaRPr lang="en-US" dirty="0"/>
          </a:p>
        </p:txBody>
      </p:sp>
      <p:sp>
        <p:nvSpPr>
          <p:cNvPr id="17" name="Slide Number Placeholder 3"/>
          <p:cNvSpPr>
            <a:spLocks noGrp="1"/>
          </p:cNvSpPr>
          <p:nvPr>
            <p:ph type="sldNum" sz="quarter" idx="4"/>
          </p:nvPr>
        </p:nvSpPr>
        <p:spPr>
          <a:xfrm>
            <a:off x="11484864" y="6305550"/>
            <a:ext cx="609600" cy="476250"/>
          </a:xfrm>
          <a:prstGeom prst="rect">
            <a:avLst/>
          </a:prstGeom>
        </p:spPr>
        <p:txBody>
          <a:bodyPr/>
          <a:lstStyle/>
          <a:p>
            <a:fld id="{D57F1E4F-1CFF-5643-939E-217C01CDF565}" type="slidenum">
              <a:rPr lang="en-US" smtClean="0"/>
              <a:pPr/>
              <a:t>‹#›</a:t>
            </a:fld>
            <a:endParaRPr lang="en-US" dirty="0"/>
          </a:p>
        </p:txBody>
      </p:sp>
      <p:sp>
        <p:nvSpPr>
          <p:cNvPr id="18" name="Rectangle 17"/>
          <p:cNvSpPr/>
          <p:nvPr userDrawn="1"/>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9" name="Rectangle 18">
            <a:extLst>
              <a:ext uri="{FF2B5EF4-FFF2-40B4-BE49-F238E27FC236}">
                <a16:creationId xmlns="" xmlns:a16="http://schemas.microsoft.com/office/drawing/2014/main" id="{AA2544BA-B0F2-4CC7-A623-BB83C6E80845}"/>
              </a:ext>
            </a:extLst>
          </p:cNvPr>
          <p:cNvSpPr/>
          <p:nvPr userDrawn="1"/>
        </p:nvSpPr>
        <p:spPr>
          <a:xfrm>
            <a:off x="4308230" y="0"/>
            <a:ext cx="7883769" cy="87923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2D2BB59D-2B42-485C-BDD8-6D804EC82E50}"/>
              </a:ext>
            </a:extLst>
          </p:cNvPr>
          <p:cNvSpPr/>
          <p:nvPr userDrawn="1"/>
        </p:nvSpPr>
        <p:spPr>
          <a:xfrm>
            <a:off x="0" y="-54"/>
            <a:ext cx="4308231" cy="879285"/>
          </a:xfrm>
          <a:prstGeom prst="rect">
            <a:avLst/>
          </a:prstGeom>
          <a:solidFill>
            <a:srgbClr val="8064A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MARSOC 101</a:t>
            </a:r>
          </a:p>
        </p:txBody>
      </p:sp>
      <p:sp>
        <p:nvSpPr>
          <p:cNvPr id="21" name="Rectangle 20">
            <a:extLst>
              <a:ext uri="{FF2B5EF4-FFF2-40B4-BE49-F238E27FC236}">
                <a16:creationId xmlns="" xmlns:a16="http://schemas.microsoft.com/office/drawing/2014/main" id="{5E920AEA-E474-4894-B533-C2FBB30B2427}"/>
              </a:ext>
            </a:extLst>
          </p:cNvPr>
          <p:cNvSpPr/>
          <p:nvPr userDrawn="1"/>
        </p:nvSpPr>
        <p:spPr>
          <a:xfrm>
            <a:off x="0" y="879231"/>
            <a:ext cx="1860433" cy="5978769"/>
          </a:xfrm>
          <a:prstGeom prst="rect">
            <a:avLst/>
          </a:prstGeom>
          <a:solidFill>
            <a:srgbClr val="7F7F7F"/>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3" name="Picture 22">
            <a:extLst>
              <a:ext uri="{FF2B5EF4-FFF2-40B4-BE49-F238E27FC236}">
                <a16:creationId xmlns="" xmlns:a16="http://schemas.microsoft.com/office/drawing/2014/main" id="{A483B118-3C6F-4AF4-A63F-C96E11A9156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2601" y="4958852"/>
            <a:ext cx="1124008" cy="1446811"/>
          </a:xfrm>
          <a:prstGeom prst="rect">
            <a:avLst/>
          </a:prstGeom>
        </p:spPr>
      </p:pic>
      <p:sp>
        <p:nvSpPr>
          <p:cNvPr id="25" name="TextBox 24">
            <a:extLst>
              <a:ext uri="{FF2B5EF4-FFF2-40B4-BE49-F238E27FC236}">
                <a16:creationId xmlns="" xmlns:a16="http://schemas.microsoft.com/office/drawing/2014/main" id="{DF4DAB86-FFCB-4F96-965C-21758320B271}"/>
              </a:ext>
            </a:extLst>
          </p:cNvPr>
          <p:cNvSpPr txBox="1"/>
          <p:nvPr userDrawn="1"/>
        </p:nvSpPr>
        <p:spPr>
          <a:xfrm>
            <a:off x="1" y="6400800"/>
            <a:ext cx="12192000" cy="36933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effectLst>
                  <a:outerShdw blurRad="38100" dist="38100" dir="2700000" algn="tl">
                    <a:srgbClr val="000000">
                      <a:alpha val="43137"/>
                    </a:srgbClr>
                  </a:outerShdw>
                </a:effectLst>
              </a:rPr>
              <a:t>Unclassified</a:t>
            </a:r>
          </a:p>
        </p:txBody>
      </p:sp>
    </p:spTree>
    <p:extLst>
      <p:ext uri="{BB962C8B-B14F-4D97-AF65-F5344CB8AC3E}">
        <p14:creationId xmlns:p14="http://schemas.microsoft.com/office/powerpoint/2010/main" val="327930676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59" r:id="rId9"/>
  </p:sldLayoutIdLst>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39.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38.jpeg"/><Relationship Id="rId2" Type="http://schemas.openxmlformats.org/officeDocument/2006/relationships/notesSlide" Target="../notesSlides/notesSlide9.xml"/><Relationship Id="rId16" Type="http://schemas.microsoft.com/office/2007/relationships/hdphoto" Target="../media/hdphoto4.wdp"/><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37.png"/><Relationship Id="rId5" Type="http://schemas.openxmlformats.org/officeDocument/2006/relationships/image" Target="../media/image17.jpeg"/><Relationship Id="rId15" Type="http://schemas.openxmlformats.org/officeDocument/2006/relationships/image" Target="../media/image41.pn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36.pn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1.png"/><Relationship Id="rId18" Type="http://schemas.openxmlformats.org/officeDocument/2006/relationships/image" Target="../media/image37.png"/><Relationship Id="rId3" Type="http://schemas.openxmlformats.org/officeDocument/2006/relationships/image" Target="../media/image42.png"/><Relationship Id="rId21" Type="http://schemas.openxmlformats.org/officeDocument/2006/relationships/image" Target="../media/image38.jpeg"/><Relationship Id="rId7" Type="http://schemas.openxmlformats.org/officeDocument/2006/relationships/image" Target="../media/image46.png"/><Relationship Id="rId12" Type="http://schemas.openxmlformats.org/officeDocument/2006/relationships/image" Target="../media/image34.png"/><Relationship Id="rId17" Type="http://schemas.openxmlformats.org/officeDocument/2006/relationships/image" Target="../media/image40.jpeg"/><Relationship Id="rId2" Type="http://schemas.openxmlformats.org/officeDocument/2006/relationships/notesSlide" Target="../notesSlides/notesSlide10.xml"/><Relationship Id="rId16" Type="http://schemas.openxmlformats.org/officeDocument/2006/relationships/image" Target="../media/image33.jpe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5" Type="http://schemas.openxmlformats.org/officeDocument/2006/relationships/image" Target="../media/image39.png"/><Relationship Id="rId10" Type="http://schemas.microsoft.com/office/2007/relationships/hdphoto" Target="../media/hdphoto6.wdp"/><Relationship Id="rId19" Type="http://schemas.openxmlformats.org/officeDocument/2006/relationships/image" Target="../media/image31.png"/><Relationship Id="rId4" Type="http://schemas.openxmlformats.org/officeDocument/2006/relationships/image" Target="../media/image43.png"/><Relationship Id="rId9" Type="http://schemas.openxmlformats.org/officeDocument/2006/relationships/image" Target="../media/image47.png"/><Relationship Id="rId1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6.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4.jpeg"/><Relationship Id="rId5" Type="http://schemas.openxmlformats.org/officeDocument/2006/relationships/image" Target="../media/image17.jpeg"/><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file:///\\wikipedia\commons\2\21\USMC_logo.svg" TargetMode="External"/><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32.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17.jpe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9.jpeg"/><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3970" y="849001"/>
            <a:ext cx="8581100" cy="707886"/>
          </a:xfrm>
          <a:prstGeom prst="rect">
            <a:avLst/>
          </a:prstGeom>
          <a:noFill/>
        </p:spPr>
        <p:txBody>
          <a:bodyPr wrap="square" rtlCol="0">
            <a:spAutoFit/>
          </a:bodyPr>
          <a:lstStyle/>
          <a:p>
            <a:pPr algn="ctr"/>
            <a:r>
              <a:rPr lang="en-US" sz="4000" dirty="0">
                <a:latin typeface="Articulate" panose="02000503040000020004" pitchFamily="2" charset="0"/>
                <a:cs typeface="Arial" panose="020B0604020202020204" pitchFamily="34" charset="0"/>
              </a:rPr>
              <a:t>Joint Special Operations University</a:t>
            </a:r>
          </a:p>
        </p:txBody>
      </p:sp>
      <p:sp>
        <p:nvSpPr>
          <p:cNvPr id="3" name="TextBox 2"/>
          <p:cNvSpPr txBox="1"/>
          <p:nvPr/>
        </p:nvSpPr>
        <p:spPr>
          <a:xfrm>
            <a:off x="1863968" y="1404962"/>
            <a:ext cx="8581099" cy="523220"/>
          </a:xfrm>
          <a:prstGeom prst="rect">
            <a:avLst/>
          </a:prstGeom>
          <a:noFill/>
        </p:spPr>
        <p:txBody>
          <a:bodyPr wrap="square" rtlCol="0">
            <a:spAutoFit/>
          </a:bodyPr>
          <a:lstStyle/>
          <a:p>
            <a:pPr algn="ctr"/>
            <a:r>
              <a:rPr lang="en-US" sz="2800" dirty="0">
                <a:latin typeface="Articulate" panose="02000503040000020004" pitchFamily="2" charset="0"/>
                <a:cs typeface="Arial" panose="020B0604020202020204" pitchFamily="34" charset="0"/>
              </a:rPr>
              <a:t>Religious Support Team </a:t>
            </a:r>
            <a:r>
              <a:rPr lang="en-US" sz="2800" dirty="0" smtClean="0">
                <a:latin typeface="Articulate" panose="02000503040000020004" pitchFamily="2" charset="0"/>
                <a:cs typeface="Arial" panose="020B0604020202020204" pitchFamily="34" charset="0"/>
              </a:rPr>
              <a:t>Orientation</a:t>
            </a:r>
            <a:endParaRPr lang="en-US" sz="2800" dirty="0">
              <a:latin typeface="Articulate" panose="02000503040000020004" pitchFamily="2" charset="0"/>
              <a:cs typeface="Arial" panose="020B0604020202020204" pitchFamily="34" charset="0"/>
            </a:endParaRPr>
          </a:p>
        </p:txBody>
      </p:sp>
      <p:sp>
        <p:nvSpPr>
          <p:cNvPr id="4" name="TextBox 3"/>
          <p:cNvSpPr txBox="1"/>
          <p:nvPr/>
        </p:nvSpPr>
        <p:spPr>
          <a:xfrm>
            <a:off x="1863967" y="4161791"/>
            <a:ext cx="85810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rticulate" panose="02000503040000020004" pitchFamily="2" charset="0"/>
                <a:cs typeface="Arial" panose="020B0604020202020204" pitchFamily="34" charset="0"/>
              </a:rPr>
              <a:t>MARSOC RST Overview</a:t>
            </a:r>
            <a:endParaRPr lang="en-US" sz="2800" dirty="0">
              <a:latin typeface="Arial" pitchFamily="34" charset="0"/>
              <a:cs typeface="Arial" pitchFamily="34" charset="0"/>
            </a:endParaRPr>
          </a:p>
        </p:txBody>
      </p:sp>
      <p:pic>
        <p:nvPicPr>
          <p:cNvPr id="5" name="Picture 4" descr="OFFICAL JSOU Logo Gold.png"/>
          <p:cNvPicPr>
            <a:picLocks noChangeAspect="1"/>
          </p:cNvPicPr>
          <p:nvPr/>
        </p:nvPicPr>
        <p:blipFill>
          <a:blip r:embed="rId2" cstate="print"/>
          <a:stretch>
            <a:fillRect/>
          </a:stretch>
        </p:blipFill>
        <p:spPr>
          <a:xfrm>
            <a:off x="10445069" y="1561828"/>
            <a:ext cx="1746931" cy="22043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667" y="1960494"/>
            <a:ext cx="2171700" cy="2168985"/>
          </a:xfrm>
          <a:prstGeom prst="rect">
            <a:avLst/>
          </a:prstGeom>
        </p:spPr>
      </p:pic>
      <p:sp>
        <p:nvSpPr>
          <p:cNvPr id="7" name="Rectangle 6"/>
          <p:cNvSpPr/>
          <p:nvPr/>
        </p:nvSpPr>
        <p:spPr>
          <a:xfrm>
            <a:off x="1863967" y="4809282"/>
            <a:ext cx="8581099" cy="1477328"/>
          </a:xfrm>
          <a:prstGeom prst="rect">
            <a:avLst/>
          </a:prstGeom>
        </p:spPr>
        <p:txBody>
          <a:bodyPr wrap="square">
            <a:spAutoFit/>
          </a:bodyPr>
          <a:lstStyle/>
          <a:p>
            <a:pPr algn="ctr"/>
            <a:r>
              <a:rPr lang="en-US" dirty="0"/>
              <a:t>CAPT Lee Axtell, CHC, </a:t>
            </a:r>
            <a:r>
              <a:rPr lang="en-US" dirty="0" smtClean="0"/>
              <a:t>USN</a:t>
            </a:r>
          </a:p>
          <a:p>
            <a:pPr algn="ctr"/>
            <a:endParaRPr lang="en-US" dirty="0"/>
          </a:p>
          <a:p>
            <a:pPr algn="ctr"/>
            <a:r>
              <a:rPr lang="en-US" dirty="0" smtClean="0"/>
              <a:t>LCDR Phillip Hogan, CHC, USN</a:t>
            </a:r>
            <a:r>
              <a:rPr lang="en-US" dirty="0"/>
              <a:t/>
            </a:r>
            <a:br>
              <a:rPr lang="en-US" dirty="0"/>
            </a:br>
            <a:r>
              <a:rPr lang="en-US" dirty="0"/>
              <a:t/>
            </a:r>
            <a:br>
              <a:rPr lang="en-US" dirty="0"/>
            </a:br>
            <a:r>
              <a:rPr lang="en-US" dirty="0" smtClean="0"/>
              <a:t>RP1(FMF) </a:t>
            </a:r>
            <a:r>
              <a:rPr lang="en-US" dirty="0"/>
              <a:t>Timothy Cambiado, </a:t>
            </a:r>
            <a:r>
              <a:rPr lang="en-US" dirty="0" smtClean="0"/>
              <a:t>USN</a:t>
            </a:r>
            <a:endParaRPr lang="en-US" dirty="0" smtClean="0"/>
          </a:p>
        </p:txBody>
      </p:sp>
    </p:spTree>
    <p:extLst>
      <p:ext uri="{BB962C8B-B14F-4D97-AF65-F5344CB8AC3E}">
        <p14:creationId xmlns:p14="http://schemas.microsoft.com/office/powerpoint/2010/main" val="346297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0"/>
          <p:cNvSpPr>
            <a:spLocks noChangeShapeType="1"/>
          </p:cNvSpPr>
          <p:nvPr/>
        </p:nvSpPr>
        <p:spPr bwMode="auto">
          <a:xfrm>
            <a:off x="6786654" y="3161045"/>
            <a:ext cx="0" cy="345832"/>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cxnSp>
        <p:nvCxnSpPr>
          <p:cNvPr id="10" name="Elbow Connector 9"/>
          <p:cNvCxnSpPr>
            <a:stCxn id="13" idx="0"/>
            <a:endCxn id="18" idx="1"/>
          </p:cNvCxnSpPr>
          <p:nvPr/>
        </p:nvCxnSpPr>
        <p:spPr bwMode="auto">
          <a:xfrm rot="5400000" flipH="1" flipV="1">
            <a:off x="6486514" y="1292471"/>
            <a:ext cx="592536" cy="1125691"/>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cxnSp>
        <p:nvCxnSpPr>
          <p:cNvPr id="11" name="Straight Connector 10"/>
          <p:cNvCxnSpPr>
            <a:cxnSpLocks/>
          </p:cNvCxnSpPr>
          <p:nvPr/>
        </p:nvCxnSpPr>
        <p:spPr bwMode="auto">
          <a:xfrm>
            <a:off x="8071209" y="1842338"/>
            <a:ext cx="10720" cy="551282"/>
          </a:xfrm>
          <a:prstGeom prst="line">
            <a:avLst/>
          </a:prstGeom>
          <a:solidFill>
            <a:srgbClr val="FFFFFF"/>
          </a:solidFill>
          <a:ln w="12700" cap="flat" cmpd="sng" algn="ctr">
            <a:solidFill>
              <a:schemeClr val="tx1"/>
            </a:solidFill>
            <a:prstDash val="solid"/>
            <a:round/>
            <a:headEnd type="none" w="med" len="med"/>
            <a:tailEnd type="none" w="med" len="med"/>
          </a:ln>
          <a:effectLst/>
        </p:spPr>
      </p:cxnSp>
      <p:grpSp>
        <p:nvGrpSpPr>
          <p:cNvPr id="12" name="Group 11"/>
          <p:cNvGrpSpPr/>
          <p:nvPr/>
        </p:nvGrpSpPr>
        <p:grpSpPr>
          <a:xfrm>
            <a:off x="5442697" y="2151584"/>
            <a:ext cx="1619410" cy="954560"/>
            <a:chOff x="3828285" y="2209100"/>
            <a:chExt cx="1619410" cy="95456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8285" y="2209100"/>
              <a:ext cx="1554480" cy="864246"/>
            </a:xfrm>
            <a:prstGeom prst="rect">
              <a:avLst/>
            </a:prstGeom>
            <a:ln>
              <a:solidFill>
                <a:schemeClr val="bg1"/>
              </a:solidFill>
            </a:ln>
            <a:effectLst>
              <a:outerShdw blurRad="50800" dist="38100" dir="2700000" algn="tl" rotWithShape="0">
                <a:prstClr val="black">
                  <a:alpha val="40000"/>
                </a:prstClr>
              </a:outerShdw>
            </a:effectLst>
          </p:spPr>
        </p:pic>
        <p:sp>
          <p:nvSpPr>
            <p:cNvPr id="14" name="Rectangle 13"/>
            <p:cNvSpPr/>
            <p:nvPr/>
          </p:nvSpPr>
          <p:spPr>
            <a:xfrm>
              <a:off x="4702876" y="2794328"/>
              <a:ext cx="744819"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MRTC</a:t>
              </a:r>
              <a:endParaRPr lang="en-US" dirty="0">
                <a:solidFill>
                  <a:srgbClr val="FFFF00"/>
                </a:solidFill>
                <a:latin typeface="Calibri" pitchFamily="34" charset="0"/>
                <a:cs typeface="Calibri" pitchFamily="34" charset="0"/>
              </a:endParaRPr>
            </a:p>
          </p:txBody>
        </p:sp>
        <p:pic>
          <p:nvPicPr>
            <p:cNvPr id="15" name="Picture 14"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776"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cxnSp>
        <p:nvCxnSpPr>
          <p:cNvPr id="16" name="Elbow Connector 15"/>
          <p:cNvCxnSpPr>
            <a:stCxn id="22" idx="0"/>
            <a:endCxn id="18" idx="3"/>
          </p:cNvCxnSpPr>
          <p:nvPr/>
        </p:nvCxnSpPr>
        <p:spPr bwMode="auto">
          <a:xfrm rot="16200000" flipV="1">
            <a:off x="9042933" y="1312906"/>
            <a:ext cx="594503" cy="1086788"/>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grpSp>
        <p:nvGrpSpPr>
          <p:cNvPr id="17" name="Group 16"/>
          <p:cNvGrpSpPr/>
          <p:nvPr/>
        </p:nvGrpSpPr>
        <p:grpSpPr>
          <a:xfrm>
            <a:off x="7338963" y="1147568"/>
            <a:ext cx="1457827" cy="832574"/>
            <a:chOff x="4502058" y="109539"/>
            <a:chExt cx="1457827" cy="832574"/>
          </a:xfrm>
        </p:grpSpPr>
        <p:pic>
          <p:nvPicPr>
            <p:cNvPr id="18" name="Picture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8723" y="109539"/>
              <a:ext cx="1451162" cy="822960"/>
            </a:xfrm>
            <a:prstGeom prst="rect">
              <a:avLst/>
            </a:prstGeom>
            <a:ln>
              <a:solidFill>
                <a:schemeClr val="bg1"/>
              </a:solidFill>
            </a:ln>
            <a:effectLst>
              <a:outerShdw blurRad="50800" dist="38100" dir="2700000" algn="tl" rotWithShape="0">
                <a:prstClr val="black">
                  <a:alpha val="40000"/>
                </a:prstClr>
              </a:outerShdw>
            </a:effectLst>
          </p:spPr>
        </p:pic>
        <p:pic>
          <p:nvPicPr>
            <p:cNvPr id="19" name="Picture 3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2058" y="683351"/>
              <a:ext cx="5254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4504788" y="285879"/>
              <a:ext cx="1455097" cy="461665"/>
            </a:xfrm>
            <a:prstGeom prst="rect">
              <a:avLst/>
            </a:prstGeom>
          </p:spPr>
          <p:txBody>
            <a:bodyPr wrap="square">
              <a:spAutoFit/>
            </a:bodyPr>
            <a:lstStyle/>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MARSOC</a:t>
              </a:r>
              <a:endParaRPr lang="en-US" sz="2400"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21" name="Group 20"/>
          <p:cNvGrpSpPr/>
          <p:nvPr/>
        </p:nvGrpSpPr>
        <p:grpSpPr>
          <a:xfrm>
            <a:off x="9106338" y="2153551"/>
            <a:ext cx="1631901" cy="951305"/>
            <a:chOff x="5686886" y="2209101"/>
            <a:chExt cx="1631901" cy="951305"/>
          </a:xfrm>
        </p:grpSpPr>
        <p:pic>
          <p:nvPicPr>
            <p:cNvPr id="22" name="Picture 3" descr="\\clncshnxnappx01\home_dir\users1\mark.reid\My Pictures\090413-M-0380H-088.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686886" y="2209101"/>
              <a:ext cx="1554480" cy="874922"/>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6548063" y="2791074"/>
              <a:ext cx="770724"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MRSG</a:t>
              </a:r>
              <a:endParaRPr lang="en-US" dirty="0">
                <a:solidFill>
                  <a:srgbClr val="FFFF00"/>
                </a:solidFill>
                <a:latin typeface="Calibri" pitchFamily="34" charset="0"/>
                <a:cs typeface="Calibri" pitchFamily="34" charset="0"/>
              </a:endParaRPr>
            </a:p>
          </p:txBody>
        </p:sp>
        <p:pic>
          <p:nvPicPr>
            <p:cNvPr id="24" name="Picture 23"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129"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25" name="Group 24"/>
          <p:cNvGrpSpPr/>
          <p:nvPr/>
        </p:nvGrpSpPr>
        <p:grpSpPr>
          <a:xfrm>
            <a:off x="7277312" y="2151584"/>
            <a:ext cx="1609234" cy="957111"/>
            <a:chOff x="1967608" y="2209100"/>
            <a:chExt cx="1609234" cy="957111"/>
          </a:xfrm>
        </p:grpSpPr>
        <p:pic>
          <p:nvPicPr>
            <p:cNvPr id="26" name="Picture 2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67608" y="2209100"/>
              <a:ext cx="1554480" cy="874922"/>
            </a:xfrm>
            <a:prstGeom prst="rect">
              <a:avLst/>
            </a:prstGeom>
            <a:ln>
              <a:solidFill>
                <a:schemeClr val="bg1"/>
              </a:solidFill>
            </a:ln>
            <a:effectLst>
              <a:outerShdw blurRad="50800" dist="38100" dir="2700000" algn="tl" rotWithShape="0">
                <a:prstClr val="black">
                  <a:alpha val="40000"/>
                </a:prstClr>
              </a:outerShdw>
            </a:effectLst>
          </p:spPr>
        </p:pic>
        <p:pic>
          <p:nvPicPr>
            <p:cNvPr id="27" name="Picture 26"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3503"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sp>
          <p:nvSpPr>
            <p:cNvPr id="28" name="Rectangle 27"/>
            <p:cNvSpPr/>
            <p:nvPr/>
          </p:nvSpPr>
          <p:spPr>
            <a:xfrm>
              <a:off x="2930511" y="2796879"/>
              <a:ext cx="646331"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MRR</a:t>
              </a:r>
              <a:endParaRPr lang="en-US" dirty="0">
                <a:solidFill>
                  <a:srgbClr val="FFFF00"/>
                </a:solidFill>
                <a:latin typeface="Calibri" pitchFamily="34" charset="0"/>
                <a:cs typeface="Calibri" pitchFamily="34" charset="0"/>
              </a:endParaRPr>
            </a:p>
          </p:txBody>
        </p:sp>
      </p:grpSp>
      <p:sp>
        <p:nvSpPr>
          <p:cNvPr id="29" name="Title 2"/>
          <p:cNvSpPr txBox="1">
            <a:spLocks/>
          </p:cNvSpPr>
          <p:nvPr/>
        </p:nvSpPr>
        <p:spPr>
          <a:xfrm>
            <a:off x="4397597" y="1"/>
            <a:ext cx="7794403" cy="896002"/>
          </a:xfrm>
          <a:prstGeom prst="rect">
            <a:avLst/>
          </a:prstGeom>
        </p:spPr>
        <p:txBody>
          <a:bodyPr>
            <a:noAutofit/>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solidFill>
                  <a:schemeClr val="tx1"/>
                </a:solidFill>
              </a:rPr>
              <a:t>    Marine Raider Support Group</a:t>
            </a:r>
            <a:endParaRPr lang="en-US" dirty="0">
              <a:solidFill>
                <a:schemeClr val="tx1"/>
              </a:solidFill>
            </a:endParaRPr>
          </a:p>
        </p:txBody>
      </p:sp>
      <p:sp>
        <p:nvSpPr>
          <p:cNvPr id="30" name="TextBox 29"/>
          <p:cNvSpPr txBox="1"/>
          <p:nvPr/>
        </p:nvSpPr>
        <p:spPr>
          <a:xfrm>
            <a:off x="2319731" y="1195173"/>
            <a:ext cx="3104028" cy="1569660"/>
          </a:xfrm>
          <a:prstGeom prst="rect">
            <a:avLst/>
          </a:prstGeom>
          <a:noFill/>
        </p:spPr>
        <p:txBody>
          <a:bodyPr wrap="square" rtlCol="0">
            <a:spAutoFit/>
          </a:bodyPr>
          <a:lstStyle/>
          <a:p>
            <a:r>
              <a:rPr lang="en-US" sz="1600" dirty="0">
                <a:latin typeface="Garamond" panose="02020404030301010803" pitchFamily="18" charset="0"/>
              </a:rPr>
              <a:t>Man, train, equip, and deploy specially qualified Marine Combat Support and Combat Service Support forces to support MARSOF worldwide and provide garrison functions for MARSOC. </a:t>
            </a:r>
          </a:p>
        </p:txBody>
      </p:sp>
      <p:pic>
        <p:nvPicPr>
          <p:cNvPr id="31" name="Picture 30" descr="MSOSG-LOGO.jpg"/>
          <p:cNvPicPr>
            <a:picLocks noChangeAspect="1"/>
          </p:cNvPicPr>
          <p:nvPr/>
        </p:nvPicPr>
        <p:blipFill>
          <a:blip r:embed="rId9" cstate="email">
            <a:extLst>
              <a:ext uri="{BEBA8EAE-BF5A-486C-A8C5-ECC9F3942E4B}">
                <a14:imgProps xmlns:a14="http://schemas.microsoft.com/office/drawing/2010/main">
                  <a14:imgLayer r:embed="rId10">
                    <a14:imgEffect>
                      <a14:backgroundRemoval t="2672" b="97328" l="3670" r="95872"/>
                    </a14:imgEffect>
                  </a14:imgLayer>
                </a14:imgProps>
              </a:ext>
              <a:ext uri="{28A0092B-C50C-407E-A947-70E740481C1C}">
                <a14:useLocalDpi xmlns:a14="http://schemas.microsoft.com/office/drawing/2010/main"/>
              </a:ext>
            </a:extLst>
          </a:blip>
          <a:stretch>
            <a:fillRect/>
          </a:stretch>
        </p:blipFill>
        <p:spPr>
          <a:xfrm>
            <a:off x="4397597" y="83948"/>
            <a:ext cx="589198" cy="708118"/>
          </a:xfrm>
          <a:prstGeom prst="rect">
            <a:avLst/>
          </a:prstGeom>
        </p:spPr>
      </p:pic>
      <p:cxnSp>
        <p:nvCxnSpPr>
          <p:cNvPr id="32" name="Elbow Connector 31"/>
          <p:cNvCxnSpPr>
            <a:stCxn id="82" idx="0"/>
            <a:endCxn id="73" idx="0"/>
          </p:cNvCxnSpPr>
          <p:nvPr/>
        </p:nvCxnSpPr>
        <p:spPr>
          <a:xfrm rot="16200000" flipH="1">
            <a:off x="6711289" y="218409"/>
            <a:ext cx="11869" cy="6439645"/>
          </a:xfrm>
          <a:prstGeom prst="bentConnector3">
            <a:avLst>
              <a:gd name="adj1" fmla="val -192602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450631" y="2153551"/>
            <a:ext cx="1554480" cy="874922"/>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277312" y="2153552"/>
            <a:ext cx="1554480" cy="874922"/>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589146" y="3413619"/>
            <a:ext cx="1808452" cy="2408219"/>
            <a:chOff x="1136816" y="3496840"/>
            <a:chExt cx="1808452" cy="2408219"/>
          </a:xfrm>
        </p:grpSpPr>
        <p:sp>
          <p:nvSpPr>
            <p:cNvPr id="36" name="Line 100"/>
            <p:cNvSpPr>
              <a:spLocks noChangeShapeType="1"/>
            </p:cNvSpPr>
            <p:nvPr/>
          </p:nvSpPr>
          <p:spPr bwMode="auto">
            <a:xfrm flipH="1">
              <a:off x="2036194" y="3496840"/>
              <a:ext cx="5394" cy="2292105"/>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37" name="Line 100"/>
            <p:cNvSpPr>
              <a:spLocks noChangeShapeType="1"/>
            </p:cNvSpPr>
            <p:nvPr/>
          </p:nvSpPr>
          <p:spPr bwMode="auto">
            <a:xfrm>
              <a:off x="1747634" y="5366996"/>
              <a:ext cx="587907"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38" name="Line 100"/>
            <p:cNvSpPr>
              <a:spLocks noChangeShapeType="1"/>
            </p:cNvSpPr>
            <p:nvPr/>
          </p:nvSpPr>
          <p:spPr bwMode="auto">
            <a:xfrm flipH="1">
              <a:off x="1775081" y="5793163"/>
              <a:ext cx="55990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39" name="Line 100"/>
            <p:cNvSpPr>
              <a:spLocks noChangeShapeType="1"/>
            </p:cNvSpPr>
            <p:nvPr/>
          </p:nvSpPr>
          <p:spPr bwMode="auto">
            <a:xfrm>
              <a:off x="1708520" y="4791131"/>
              <a:ext cx="666136"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40" name="Rectangle 39"/>
            <p:cNvSpPr/>
            <p:nvPr/>
          </p:nvSpPr>
          <p:spPr>
            <a:xfrm>
              <a:off x="1136816" y="5175634"/>
              <a:ext cx="778103" cy="35951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Log Co</a:t>
              </a:r>
              <a:endParaRPr lang="en-US" sz="1400" dirty="0">
                <a:solidFill>
                  <a:srgbClr val="FFFF00"/>
                </a:solidFill>
              </a:endParaRPr>
            </a:p>
          </p:txBody>
        </p:sp>
        <p:sp>
          <p:nvSpPr>
            <p:cNvPr id="41" name="Rectangle 40"/>
            <p:cNvSpPr/>
            <p:nvPr/>
          </p:nvSpPr>
          <p:spPr>
            <a:xfrm>
              <a:off x="2167165" y="4633546"/>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Intel Co</a:t>
              </a:r>
              <a:endParaRPr lang="en-US" sz="1400" dirty="0">
                <a:solidFill>
                  <a:srgbClr val="FFFF00"/>
                </a:solidFill>
              </a:endParaRPr>
            </a:p>
          </p:txBody>
        </p:sp>
        <p:sp>
          <p:nvSpPr>
            <p:cNvPr id="42" name="Rectangle 41"/>
            <p:cNvSpPr/>
            <p:nvPr/>
          </p:nvSpPr>
          <p:spPr>
            <a:xfrm>
              <a:off x="2167164" y="5175634"/>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H&amp;S</a:t>
              </a:r>
              <a:r>
                <a:rPr lang="en-US" sz="1400" dirty="0" smtClean="0">
                  <a:solidFill>
                    <a:srgbClr val="FFFF00"/>
                  </a:solidFill>
                </a:rPr>
                <a:t> Co</a:t>
              </a:r>
              <a:endParaRPr lang="en-US" sz="1400" dirty="0">
                <a:solidFill>
                  <a:srgbClr val="FFFF00"/>
                </a:solidFill>
              </a:endParaRPr>
            </a:p>
          </p:txBody>
        </p:sp>
        <p:sp>
          <p:nvSpPr>
            <p:cNvPr id="43" name="Rectangle 42"/>
            <p:cNvSpPr/>
            <p:nvPr/>
          </p:nvSpPr>
          <p:spPr>
            <a:xfrm>
              <a:off x="1136816" y="4611365"/>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Comm</a:t>
              </a:r>
              <a:r>
                <a:rPr lang="en-US" sz="1400" dirty="0" smtClean="0">
                  <a:solidFill>
                    <a:srgbClr val="FFFF00"/>
                  </a:solidFill>
                </a:rPr>
                <a:t> Co</a:t>
              </a:r>
              <a:endParaRPr lang="en-US" sz="1400" dirty="0">
                <a:solidFill>
                  <a:srgbClr val="FFFF00"/>
                </a:solidFill>
              </a:endParaRPr>
            </a:p>
          </p:txBody>
        </p:sp>
        <p:sp>
          <p:nvSpPr>
            <p:cNvPr id="44" name="Rectangle 43"/>
            <p:cNvSpPr/>
            <p:nvPr/>
          </p:nvSpPr>
          <p:spPr>
            <a:xfrm>
              <a:off x="1358205" y="5672831"/>
              <a:ext cx="556714" cy="23222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MPC</a:t>
              </a:r>
              <a:endParaRPr lang="en-US" sz="1400" dirty="0">
                <a:solidFill>
                  <a:srgbClr val="FFFF00"/>
                </a:solidFill>
              </a:endParaRPr>
            </a:p>
          </p:txBody>
        </p:sp>
        <p:sp>
          <p:nvSpPr>
            <p:cNvPr id="45" name="Rectangle 44"/>
            <p:cNvSpPr/>
            <p:nvPr/>
          </p:nvSpPr>
          <p:spPr>
            <a:xfrm>
              <a:off x="2167165" y="5672831"/>
              <a:ext cx="556714" cy="23222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JTAC</a:t>
              </a:r>
              <a:endParaRPr lang="en-US" sz="1400" dirty="0">
                <a:solidFill>
                  <a:srgbClr val="FFFF00"/>
                </a:solidFill>
              </a:endParaRPr>
            </a:p>
          </p:txBody>
        </p:sp>
      </p:grpSp>
      <p:grpSp>
        <p:nvGrpSpPr>
          <p:cNvPr id="46" name="Group 45"/>
          <p:cNvGrpSpPr/>
          <p:nvPr/>
        </p:nvGrpSpPr>
        <p:grpSpPr>
          <a:xfrm>
            <a:off x="9023943" y="3418611"/>
            <a:ext cx="1808452" cy="2408219"/>
            <a:chOff x="1136816" y="3496840"/>
            <a:chExt cx="1808452" cy="2408219"/>
          </a:xfrm>
        </p:grpSpPr>
        <p:sp>
          <p:nvSpPr>
            <p:cNvPr id="47" name="Line 100"/>
            <p:cNvSpPr>
              <a:spLocks noChangeShapeType="1"/>
            </p:cNvSpPr>
            <p:nvPr/>
          </p:nvSpPr>
          <p:spPr bwMode="auto">
            <a:xfrm flipH="1">
              <a:off x="2036194" y="3496840"/>
              <a:ext cx="5394" cy="2292105"/>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48" name="Line 100"/>
            <p:cNvSpPr>
              <a:spLocks noChangeShapeType="1"/>
            </p:cNvSpPr>
            <p:nvPr/>
          </p:nvSpPr>
          <p:spPr bwMode="auto">
            <a:xfrm>
              <a:off x="1747634" y="5366996"/>
              <a:ext cx="587907"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49" name="Line 100"/>
            <p:cNvSpPr>
              <a:spLocks noChangeShapeType="1"/>
            </p:cNvSpPr>
            <p:nvPr/>
          </p:nvSpPr>
          <p:spPr bwMode="auto">
            <a:xfrm flipH="1">
              <a:off x="1775081" y="5793163"/>
              <a:ext cx="55990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50" name="Line 100"/>
            <p:cNvSpPr>
              <a:spLocks noChangeShapeType="1"/>
            </p:cNvSpPr>
            <p:nvPr/>
          </p:nvSpPr>
          <p:spPr bwMode="auto">
            <a:xfrm>
              <a:off x="1708520" y="4791131"/>
              <a:ext cx="666136"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51" name="Rectangle 50"/>
            <p:cNvSpPr/>
            <p:nvPr/>
          </p:nvSpPr>
          <p:spPr>
            <a:xfrm>
              <a:off x="1136816" y="5175634"/>
              <a:ext cx="778103" cy="35951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Log Co</a:t>
              </a:r>
              <a:endParaRPr lang="en-US" sz="1400" dirty="0">
                <a:solidFill>
                  <a:srgbClr val="FFFF00"/>
                </a:solidFill>
              </a:endParaRPr>
            </a:p>
          </p:txBody>
        </p:sp>
        <p:sp>
          <p:nvSpPr>
            <p:cNvPr id="52" name="Rectangle 51"/>
            <p:cNvSpPr/>
            <p:nvPr/>
          </p:nvSpPr>
          <p:spPr>
            <a:xfrm>
              <a:off x="2167165" y="4633546"/>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Intel Co</a:t>
              </a:r>
              <a:endParaRPr lang="en-US" sz="1400" dirty="0">
                <a:solidFill>
                  <a:srgbClr val="FFFF00"/>
                </a:solidFill>
              </a:endParaRPr>
            </a:p>
          </p:txBody>
        </p:sp>
        <p:sp>
          <p:nvSpPr>
            <p:cNvPr id="53" name="Rectangle 52"/>
            <p:cNvSpPr/>
            <p:nvPr/>
          </p:nvSpPr>
          <p:spPr>
            <a:xfrm>
              <a:off x="2167164" y="5175634"/>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H&amp;S</a:t>
              </a:r>
              <a:r>
                <a:rPr lang="en-US" sz="1400" dirty="0" smtClean="0">
                  <a:solidFill>
                    <a:srgbClr val="FFFF00"/>
                  </a:solidFill>
                </a:rPr>
                <a:t> Co</a:t>
              </a:r>
              <a:endParaRPr lang="en-US" sz="1400" dirty="0">
                <a:solidFill>
                  <a:srgbClr val="FFFF00"/>
                </a:solidFill>
              </a:endParaRPr>
            </a:p>
          </p:txBody>
        </p:sp>
        <p:sp>
          <p:nvSpPr>
            <p:cNvPr id="54" name="Rectangle 53"/>
            <p:cNvSpPr/>
            <p:nvPr/>
          </p:nvSpPr>
          <p:spPr>
            <a:xfrm>
              <a:off x="1136816" y="4611365"/>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Comm</a:t>
              </a:r>
              <a:r>
                <a:rPr lang="en-US" sz="1400" dirty="0" smtClean="0">
                  <a:solidFill>
                    <a:srgbClr val="FFFF00"/>
                  </a:solidFill>
                </a:rPr>
                <a:t> Co</a:t>
              </a:r>
              <a:endParaRPr lang="en-US" sz="1400" dirty="0">
                <a:solidFill>
                  <a:srgbClr val="FFFF00"/>
                </a:solidFill>
              </a:endParaRPr>
            </a:p>
          </p:txBody>
        </p:sp>
        <p:sp>
          <p:nvSpPr>
            <p:cNvPr id="55" name="Rectangle 54"/>
            <p:cNvSpPr/>
            <p:nvPr/>
          </p:nvSpPr>
          <p:spPr>
            <a:xfrm>
              <a:off x="1358205" y="5672831"/>
              <a:ext cx="556714" cy="23222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MPC</a:t>
              </a:r>
              <a:endParaRPr lang="en-US" sz="1400" dirty="0">
                <a:solidFill>
                  <a:srgbClr val="FFFF00"/>
                </a:solidFill>
              </a:endParaRPr>
            </a:p>
          </p:txBody>
        </p:sp>
        <p:sp>
          <p:nvSpPr>
            <p:cNvPr id="56" name="Rectangle 55"/>
            <p:cNvSpPr/>
            <p:nvPr/>
          </p:nvSpPr>
          <p:spPr>
            <a:xfrm>
              <a:off x="2167165" y="5672831"/>
              <a:ext cx="556714" cy="23222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JTAC</a:t>
              </a:r>
              <a:endParaRPr lang="en-US" sz="1400" dirty="0">
                <a:solidFill>
                  <a:srgbClr val="FFFF00"/>
                </a:solidFill>
              </a:endParaRPr>
            </a:p>
          </p:txBody>
        </p:sp>
      </p:grpSp>
      <p:grpSp>
        <p:nvGrpSpPr>
          <p:cNvPr id="57" name="Group 56"/>
          <p:cNvGrpSpPr/>
          <p:nvPr/>
        </p:nvGrpSpPr>
        <p:grpSpPr>
          <a:xfrm>
            <a:off x="5884022" y="3413619"/>
            <a:ext cx="1808452" cy="2408219"/>
            <a:chOff x="1136816" y="3496840"/>
            <a:chExt cx="1808452" cy="2408219"/>
          </a:xfrm>
        </p:grpSpPr>
        <p:sp>
          <p:nvSpPr>
            <p:cNvPr id="58" name="Line 100"/>
            <p:cNvSpPr>
              <a:spLocks noChangeShapeType="1"/>
            </p:cNvSpPr>
            <p:nvPr/>
          </p:nvSpPr>
          <p:spPr bwMode="auto">
            <a:xfrm flipH="1">
              <a:off x="2036194" y="3496840"/>
              <a:ext cx="5394" cy="2292105"/>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59" name="Line 100"/>
            <p:cNvSpPr>
              <a:spLocks noChangeShapeType="1"/>
            </p:cNvSpPr>
            <p:nvPr/>
          </p:nvSpPr>
          <p:spPr bwMode="auto">
            <a:xfrm>
              <a:off x="1747634" y="5366996"/>
              <a:ext cx="587907"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60" name="Line 100"/>
            <p:cNvSpPr>
              <a:spLocks noChangeShapeType="1"/>
            </p:cNvSpPr>
            <p:nvPr/>
          </p:nvSpPr>
          <p:spPr bwMode="auto">
            <a:xfrm flipH="1">
              <a:off x="1775081" y="5793163"/>
              <a:ext cx="55990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61" name="Line 100"/>
            <p:cNvSpPr>
              <a:spLocks noChangeShapeType="1"/>
            </p:cNvSpPr>
            <p:nvPr/>
          </p:nvSpPr>
          <p:spPr bwMode="auto">
            <a:xfrm>
              <a:off x="1708520" y="4791131"/>
              <a:ext cx="666136"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62" name="Rectangle 61"/>
            <p:cNvSpPr/>
            <p:nvPr/>
          </p:nvSpPr>
          <p:spPr>
            <a:xfrm>
              <a:off x="1136816" y="5175634"/>
              <a:ext cx="778103" cy="35951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Log Co</a:t>
              </a:r>
              <a:endParaRPr lang="en-US" sz="1400" dirty="0">
                <a:solidFill>
                  <a:srgbClr val="FFFF00"/>
                </a:solidFill>
              </a:endParaRPr>
            </a:p>
          </p:txBody>
        </p:sp>
        <p:sp>
          <p:nvSpPr>
            <p:cNvPr id="63" name="Rectangle 62"/>
            <p:cNvSpPr/>
            <p:nvPr/>
          </p:nvSpPr>
          <p:spPr>
            <a:xfrm>
              <a:off x="2167165" y="4633546"/>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Intel Co</a:t>
              </a:r>
              <a:endParaRPr lang="en-US" sz="1400" dirty="0">
                <a:solidFill>
                  <a:srgbClr val="FFFF00"/>
                </a:solidFill>
              </a:endParaRPr>
            </a:p>
          </p:txBody>
        </p:sp>
        <p:sp>
          <p:nvSpPr>
            <p:cNvPr id="64" name="Rectangle 63"/>
            <p:cNvSpPr/>
            <p:nvPr/>
          </p:nvSpPr>
          <p:spPr>
            <a:xfrm>
              <a:off x="2167164" y="5175634"/>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H&amp;S</a:t>
              </a:r>
              <a:r>
                <a:rPr lang="en-US" sz="1400" dirty="0" smtClean="0">
                  <a:solidFill>
                    <a:srgbClr val="FFFF00"/>
                  </a:solidFill>
                </a:rPr>
                <a:t> Co</a:t>
              </a:r>
              <a:endParaRPr lang="en-US" sz="1400" dirty="0">
                <a:solidFill>
                  <a:srgbClr val="FFFF00"/>
                </a:solidFill>
              </a:endParaRPr>
            </a:p>
          </p:txBody>
        </p:sp>
        <p:sp>
          <p:nvSpPr>
            <p:cNvPr id="65" name="Rectangle 64"/>
            <p:cNvSpPr/>
            <p:nvPr/>
          </p:nvSpPr>
          <p:spPr>
            <a:xfrm>
              <a:off x="1136816" y="4611365"/>
              <a:ext cx="778103" cy="3595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Comm</a:t>
              </a:r>
              <a:r>
                <a:rPr lang="en-US" sz="1400" dirty="0" smtClean="0">
                  <a:solidFill>
                    <a:srgbClr val="FFFF00"/>
                  </a:solidFill>
                </a:rPr>
                <a:t> Co</a:t>
              </a:r>
              <a:endParaRPr lang="en-US" sz="1400" dirty="0">
                <a:solidFill>
                  <a:srgbClr val="FFFF00"/>
                </a:solidFill>
              </a:endParaRPr>
            </a:p>
          </p:txBody>
        </p:sp>
        <p:sp>
          <p:nvSpPr>
            <p:cNvPr id="66" name="Rectangle 65"/>
            <p:cNvSpPr/>
            <p:nvPr/>
          </p:nvSpPr>
          <p:spPr>
            <a:xfrm>
              <a:off x="1358205" y="5672831"/>
              <a:ext cx="556714" cy="23222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MPC</a:t>
              </a:r>
              <a:endParaRPr lang="en-US" sz="1400" dirty="0">
                <a:solidFill>
                  <a:srgbClr val="FFFF00"/>
                </a:solidFill>
              </a:endParaRPr>
            </a:p>
          </p:txBody>
        </p:sp>
        <p:sp>
          <p:nvSpPr>
            <p:cNvPr id="67" name="Rectangle 66"/>
            <p:cNvSpPr/>
            <p:nvPr/>
          </p:nvSpPr>
          <p:spPr>
            <a:xfrm>
              <a:off x="2167165" y="5672831"/>
              <a:ext cx="556714" cy="23222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rPr>
                <a:t>JTAC</a:t>
              </a:r>
              <a:endParaRPr lang="en-US" sz="1400" dirty="0">
                <a:solidFill>
                  <a:srgbClr val="FFFF00"/>
                </a:solidFill>
              </a:endParaRPr>
            </a:p>
          </p:txBody>
        </p:sp>
      </p:grpSp>
      <p:sp>
        <p:nvSpPr>
          <p:cNvPr id="68" name="Line 100"/>
          <p:cNvSpPr>
            <a:spLocks noChangeShapeType="1"/>
          </p:cNvSpPr>
          <p:nvPr/>
        </p:nvSpPr>
        <p:spPr bwMode="auto">
          <a:xfrm>
            <a:off x="9932517" y="3011887"/>
            <a:ext cx="0" cy="345832"/>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grpSp>
        <p:nvGrpSpPr>
          <p:cNvPr id="69" name="Group 68"/>
          <p:cNvGrpSpPr/>
          <p:nvPr/>
        </p:nvGrpSpPr>
        <p:grpSpPr>
          <a:xfrm>
            <a:off x="9345755" y="3444166"/>
            <a:ext cx="1115861" cy="811980"/>
            <a:chOff x="7121039" y="3527387"/>
            <a:chExt cx="1115861" cy="811980"/>
          </a:xfrm>
        </p:grpSpPr>
        <p:pic>
          <p:nvPicPr>
            <p:cNvPr id="70" name="Picture 13" descr="Marine Corps Officer Lt Colonel"/>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95123" y="3826329"/>
              <a:ext cx="173430" cy="192168"/>
            </a:xfrm>
            <a:prstGeom prst="rect">
              <a:avLst/>
            </a:prstGeom>
            <a:noFill/>
            <a:ln w="9525">
              <a:noFill/>
              <a:miter lim="800000"/>
              <a:headEnd/>
              <a:tailEnd/>
            </a:ln>
          </p:spPr>
        </p:pic>
        <p:grpSp>
          <p:nvGrpSpPr>
            <p:cNvPr id="71" name="Group 70"/>
            <p:cNvGrpSpPr/>
            <p:nvPr/>
          </p:nvGrpSpPr>
          <p:grpSpPr>
            <a:xfrm>
              <a:off x="7121039" y="3527387"/>
              <a:ext cx="1115861" cy="811980"/>
              <a:chOff x="7121039" y="3527387"/>
              <a:chExt cx="1115861" cy="811980"/>
            </a:xfrm>
          </p:grpSpPr>
          <p:pic>
            <p:nvPicPr>
              <p:cNvPr id="73" name="Picture 8"/>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187762" y="3527387"/>
                <a:ext cx="1049138" cy="765379"/>
              </a:xfrm>
              <a:prstGeom prst="rect">
                <a:avLst/>
              </a:prstGeom>
              <a:noFill/>
              <a:ln w="9525">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4" name="Rectangle 73"/>
              <p:cNvSpPr/>
              <p:nvPr/>
            </p:nvSpPr>
            <p:spPr>
              <a:xfrm>
                <a:off x="7121039" y="4062368"/>
                <a:ext cx="760273" cy="276999"/>
              </a:xfrm>
              <a:prstGeom prst="rect">
                <a:avLst/>
              </a:prstGeom>
              <a:ln w="9525">
                <a:noFill/>
              </a:ln>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3d </a:t>
                </a:r>
                <a:r>
                  <a:rPr lang="en-US" sz="1200" b="1" dirty="0" err="1" smtClean="0">
                    <a:solidFill>
                      <a:srgbClr val="FFFF00"/>
                    </a:solidFill>
                    <a:latin typeface="Calibri" pitchFamily="34" charset="0"/>
                    <a:cs typeface="Calibri" pitchFamily="34" charset="0"/>
                  </a:rPr>
                  <a:t>MRSB</a:t>
                </a:r>
                <a:endParaRPr lang="en-US" sz="1200" b="1" dirty="0">
                  <a:solidFill>
                    <a:srgbClr val="FFFF00"/>
                  </a:solidFill>
                  <a:latin typeface="Calibri" pitchFamily="34" charset="0"/>
                  <a:cs typeface="Calibri" pitchFamily="34" charset="0"/>
                </a:endParaRPr>
              </a:p>
            </p:txBody>
          </p:sp>
        </p:grpSp>
        <p:pic>
          <p:nvPicPr>
            <p:cNvPr id="72" name="Picture 13" descr="Marine Corps Officer Lt Colone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231801" y="3930494"/>
              <a:ext cx="134343" cy="177551"/>
            </a:xfrm>
            <a:prstGeom prst="rect">
              <a:avLst/>
            </a:prstGeom>
            <a:noFill/>
            <a:ln w="9525">
              <a:noFill/>
              <a:miter lim="800000"/>
              <a:headEnd/>
              <a:tailEnd/>
            </a:ln>
          </p:spPr>
        </p:pic>
      </p:grpSp>
      <p:grpSp>
        <p:nvGrpSpPr>
          <p:cNvPr id="75" name="Group 74"/>
          <p:cNvGrpSpPr/>
          <p:nvPr/>
        </p:nvGrpSpPr>
        <p:grpSpPr>
          <a:xfrm>
            <a:off x="6172708" y="3441903"/>
            <a:ext cx="1203622" cy="817380"/>
            <a:chOff x="3947992" y="3525124"/>
            <a:chExt cx="1203622" cy="817380"/>
          </a:xfrm>
        </p:grpSpPr>
        <p:pic>
          <p:nvPicPr>
            <p:cNvPr id="76" name="Picture 13" descr="Marine Corps Officer Lt Colonel"/>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42156" y="3843350"/>
              <a:ext cx="165260" cy="210753"/>
            </a:xfrm>
            <a:prstGeom prst="rect">
              <a:avLst/>
            </a:prstGeom>
            <a:noFill/>
            <a:ln w="9525">
              <a:noFill/>
              <a:miter lim="800000"/>
              <a:headEnd/>
              <a:tailEnd/>
            </a:ln>
          </p:spPr>
        </p:pic>
        <p:grpSp>
          <p:nvGrpSpPr>
            <p:cNvPr id="77" name="Group 76"/>
            <p:cNvGrpSpPr/>
            <p:nvPr/>
          </p:nvGrpSpPr>
          <p:grpSpPr>
            <a:xfrm>
              <a:off x="3947992" y="3525124"/>
              <a:ext cx="1203622" cy="817380"/>
              <a:chOff x="3947992" y="3525124"/>
              <a:chExt cx="1203622" cy="817380"/>
            </a:xfrm>
          </p:grpSpPr>
          <p:pic>
            <p:nvPicPr>
              <p:cNvPr id="79" name="Picture 8" descr="http://www.intelink.sgov.gov/gallery/galleryimages/d/david.a.buto/bbcb7fa2-2299-4f3e-90ae-021037825842/display.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r="-1025"/>
              <a:stretch/>
            </p:blipFill>
            <p:spPr bwMode="auto">
              <a:xfrm>
                <a:off x="3992668" y="3525124"/>
                <a:ext cx="1158946" cy="767642"/>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0" name="Rectangle 79"/>
              <p:cNvSpPr/>
              <p:nvPr/>
            </p:nvSpPr>
            <p:spPr>
              <a:xfrm>
                <a:off x="3947992" y="4065505"/>
                <a:ext cx="760273" cy="276999"/>
              </a:xfrm>
              <a:prstGeom prst="rect">
                <a:avLst/>
              </a:prstGeom>
            </p:spPr>
            <p:txBody>
              <a:bodyPr wrap="none">
                <a:spAutoFit/>
              </a:bodyPr>
              <a:lstStyle/>
              <a:p>
                <a:pPr algn="ctr" fontAlgn="base">
                  <a:spcBef>
                    <a:spcPct val="0"/>
                  </a:spcBef>
                  <a:spcAft>
                    <a:spcPct val="0"/>
                  </a:spcAft>
                </a:pPr>
                <a:r>
                  <a:rPr lang="en-US" sz="1200" b="1" dirty="0" smtClean="0">
                    <a:latin typeface="Calibri" pitchFamily="34" charset="0"/>
                    <a:cs typeface="Calibri" pitchFamily="34" charset="0"/>
                  </a:rPr>
                  <a:t>2</a:t>
                </a:r>
                <a:r>
                  <a:rPr lang="en-US" sz="1200" b="1" dirty="0">
                    <a:latin typeface="Calibri" pitchFamily="34" charset="0"/>
                    <a:cs typeface="Calibri" pitchFamily="34" charset="0"/>
                  </a:rPr>
                  <a:t>d</a:t>
                </a:r>
                <a:r>
                  <a:rPr lang="en-US" sz="1200" b="1" dirty="0" smtClean="0">
                    <a:latin typeface="Calibri" pitchFamily="34" charset="0"/>
                    <a:cs typeface="Calibri" pitchFamily="34" charset="0"/>
                  </a:rPr>
                  <a:t> </a:t>
                </a:r>
                <a:r>
                  <a:rPr lang="en-US" sz="1200" b="1" dirty="0" err="1" smtClean="0">
                    <a:latin typeface="Calibri" pitchFamily="34" charset="0"/>
                    <a:cs typeface="Calibri" pitchFamily="34" charset="0"/>
                  </a:rPr>
                  <a:t>MRSB</a:t>
                </a:r>
                <a:endParaRPr lang="en-US" sz="1200" b="1" dirty="0">
                  <a:latin typeface="Calibri" pitchFamily="34" charset="0"/>
                  <a:cs typeface="Calibri" pitchFamily="34" charset="0"/>
                </a:endParaRPr>
              </a:p>
            </p:txBody>
          </p:sp>
        </p:grpSp>
        <p:pic>
          <p:nvPicPr>
            <p:cNvPr id="78" name="Picture 13" descr="Marine Corps Officer Lt Colone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24709" y="3914181"/>
              <a:ext cx="134343" cy="177551"/>
            </a:xfrm>
            <a:prstGeom prst="rect">
              <a:avLst/>
            </a:prstGeom>
            <a:noFill/>
            <a:ln w="9525">
              <a:noFill/>
              <a:miter lim="800000"/>
              <a:headEnd/>
              <a:tailEnd/>
            </a:ln>
          </p:spPr>
        </p:pic>
      </p:grpSp>
      <p:grpSp>
        <p:nvGrpSpPr>
          <p:cNvPr id="81" name="Group 80"/>
          <p:cNvGrpSpPr/>
          <p:nvPr/>
        </p:nvGrpSpPr>
        <p:grpSpPr>
          <a:xfrm>
            <a:off x="2880540" y="3432297"/>
            <a:ext cx="1173924" cy="823392"/>
            <a:chOff x="655824" y="3515518"/>
            <a:chExt cx="1173924" cy="823392"/>
          </a:xfrm>
        </p:grpSpPr>
        <p:pic>
          <p:nvPicPr>
            <p:cNvPr id="82" name="Picture 2" descr="\\clncshnxnappx01\home_dir\users1\mark.reid\My Pictures\100622-M-5023B-001.jpg"/>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715624" y="3515518"/>
              <a:ext cx="1114124" cy="777248"/>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3" name="Picture 13" descr="Marine Corps Officer Lt Colone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3481" y="3921026"/>
              <a:ext cx="134343" cy="177551"/>
            </a:xfrm>
            <a:prstGeom prst="rect">
              <a:avLst/>
            </a:prstGeom>
            <a:noFill/>
            <a:ln w="9525">
              <a:noFill/>
              <a:miter lim="800000"/>
              <a:headEnd/>
              <a:tailEnd/>
            </a:ln>
          </p:spPr>
        </p:pic>
        <p:sp>
          <p:nvSpPr>
            <p:cNvPr id="84" name="Rectangle 83"/>
            <p:cNvSpPr/>
            <p:nvPr/>
          </p:nvSpPr>
          <p:spPr>
            <a:xfrm>
              <a:off x="655824" y="4061911"/>
              <a:ext cx="824265" cy="276999"/>
            </a:xfrm>
            <a:prstGeom prst="rect">
              <a:avLst/>
            </a:prstGeom>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1st  </a:t>
              </a:r>
              <a:r>
                <a:rPr lang="en-US" sz="1200" b="1" dirty="0" err="1" smtClean="0">
                  <a:solidFill>
                    <a:srgbClr val="FFFF00"/>
                  </a:solidFill>
                  <a:latin typeface="Calibri" pitchFamily="34" charset="0"/>
                  <a:cs typeface="Calibri" pitchFamily="34" charset="0"/>
                </a:rPr>
                <a:t>MRSB</a:t>
              </a:r>
              <a:endParaRPr lang="en-US" sz="1200" b="1" dirty="0">
                <a:solidFill>
                  <a:srgbClr val="FFFF00"/>
                </a:solidFill>
                <a:latin typeface="Calibri" pitchFamily="34" charset="0"/>
                <a:cs typeface="Calibri" pitchFamily="34" charset="0"/>
              </a:endParaRPr>
            </a:p>
          </p:txBody>
        </p:sp>
      </p:grpSp>
    </p:spTree>
    <p:extLst>
      <p:ext uri="{BB962C8B-B14F-4D97-AF65-F5344CB8AC3E}">
        <p14:creationId xmlns:p14="http://schemas.microsoft.com/office/powerpoint/2010/main" val="142113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33946" y="3617385"/>
            <a:ext cx="9057818" cy="2468880"/>
            <a:chOff x="24014" y="3970115"/>
            <a:chExt cx="9057818" cy="246888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37" y="3970115"/>
              <a:ext cx="2464398" cy="246888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9887" y="3970115"/>
              <a:ext cx="2468880" cy="246888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3640" y="3970115"/>
              <a:ext cx="2468880" cy="2468880"/>
            </a:xfrm>
            <a:prstGeom prst="rect">
              <a:avLst/>
            </a:prstGeom>
          </p:spPr>
        </p:pic>
        <p:sp>
          <p:nvSpPr>
            <p:cNvPr id="12" name="Oval 11"/>
            <p:cNvSpPr/>
            <p:nvPr/>
          </p:nvSpPr>
          <p:spPr>
            <a:xfrm rot="21059599">
              <a:off x="4333880" y="5070810"/>
              <a:ext cx="502491" cy="581298"/>
            </a:xfrm>
            <a:prstGeom prst="ellipse">
              <a:avLst/>
            </a:prstGeom>
            <a:solidFill>
              <a:srgbClr val="C00000">
                <a:alpha val="4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rot="1538395">
              <a:off x="881277" y="4774452"/>
              <a:ext cx="868489" cy="697518"/>
            </a:xfrm>
            <a:prstGeom prst="ellipse">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1684940">
              <a:off x="7106736" y="4430434"/>
              <a:ext cx="761907" cy="802633"/>
            </a:xfrm>
            <a:prstGeom prst="ellipse">
              <a:avLst/>
            </a:prstGeom>
            <a:solidFill>
              <a:schemeClr val="bg2">
                <a:lumMod val="50000"/>
                <a:alpha val="4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4014" y="6100441"/>
              <a:ext cx="2627505" cy="338554"/>
            </a:xfrm>
            <a:prstGeom prst="rect">
              <a:avLst/>
            </a:prstGeom>
            <a:noFill/>
          </p:spPr>
          <p:txBody>
            <a:bodyPr wrap="square" rtlCol="0">
              <a:spAutoFit/>
            </a:bodyPr>
            <a:lstStyle/>
            <a:p>
              <a:pPr algn="ctr"/>
              <a:r>
                <a:rPr lang="en-US" sz="1600" dirty="0" smtClean="0"/>
                <a:t>Southeast Asia</a:t>
              </a:r>
              <a:endParaRPr lang="en-US" sz="1600" dirty="0"/>
            </a:p>
          </p:txBody>
        </p:sp>
        <p:sp>
          <p:nvSpPr>
            <p:cNvPr id="16" name="TextBox 15"/>
            <p:cNvSpPr txBox="1"/>
            <p:nvPr/>
          </p:nvSpPr>
          <p:spPr>
            <a:xfrm>
              <a:off x="6454327" y="6100441"/>
              <a:ext cx="2627505" cy="338554"/>
            </a:xfrm>
            <a:prstGeom prst="rect">
              <a:avLst/>
            </a:prstGeom>
            <a:noFill/>
          </p:spPr>
          <p:txBody>
            <a:bodyPr wrap="square" rtlCol="0">
              <a:spAutoFit/>
            </a:bodyPr>
            <a:lstStyle/>
            <a:p>
              <a:pPr algn="ctr"/>
              <a:r>
                <a:rPr lang="en-US" sz="1600" dirty="0" smtClean="0"/>
                <a:t>Northwest Africa</a:t>
              </a:r>
              <a:endParaRPr lang="en-US" sz="1600" dirty="0"/>
            </a:p>
          </p:txBody>
        </p:sp>
        <p:sp>
          <p:nvSpPr>
            <p:cNvPr id="17" name="TextBox 16"/>
            <p:cNvSpPr txBox="1"/>
            <p:nvPr/>
          </p:nvSpPr>
          <p:spPr>
            <a:xfrm>
              <a:off x="3162154" y="6100441"/>
              <a:ext cx="2789908" cy="338554"/>
            </a:xfrm>
            <a:prstGeom prst="rect">
              <a:avLst/>
            </a:prstGeom>
            <a:noFill/>
          </p:spPr>
          <p:txBody>
            <a:bodyPr wrap="square" rtlCol="0">
              <a:spAutoFit/>
            </a:bodyPr>
            <a:lstStyle/>
            <a:p>
              <a:pPr algn="ctr"/>
              <a:r>
                <a:rPr lang="en-US" sz="1600" dirty="0" smtClean="0"/>
                <a:t>Gulf Cooperation Council (TBD)</a:t>
              </a:r>
              <a:endParaRPr lang="en-US" sz="1600" dirty="0"/>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8455" y="5469307"/>
              <a:ext cx="472002" cy="675907"/>
            </a:xfrm>
            <a:prstGeom prst="rect">
              <a:avLst/>
            </a:prstGeom>
          </p:spPr>
        </p:pic>
        <p:pic>
          <p:nvPicPr>
            <p:cNvPr id="19" name="Picture 18"/>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04737" y="5485287"/>
              <a:ext cx="656995" cy="659928"/>
            </a:xfrm>
            <a:prstGeom prst="rect">
              <a:avLst/>
            </a:prstGeom>
          </p:spPr>
        </p:pic>
        <p:pic>
          <p:nvPicPr>
            <p:cNvPr id="20" name="Picture 19"/>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6572074" y="5485287"/>
              <a:ext cx="472002" cy="659928"/>
            </a:xfrm>
            <a:prstGeom prst="rect">
              <a:avLst/>
            </a:prstGeom>
          </p:spPr>
        </p:pic>
      </p:grpSp>
      <p:sp>
        <p:nvSpPr>
          <p:cNvPr id="22" name="Title 2"/>
          <p:cNvSpPr txBox="1">
            <a:spLocks/>
          </p:cNvSpPr>
          <p:nvPr/>
        </p:nvSpPr>
        <p:spPr>
          <a:xfrm>
            <a:off x="4315968" y="0"/>
            <a:ext cx="7876032" cy="898065"/>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Regional Alignment</a:t>
            </a:r>
            <a:endParaRPr lang="en-US" dirty="0">
              <a:solidFill>
                <a:schemeClr val="tx1"/>
              </a:solidFill>
            </a:endParaRPr>
          </a:p>
        </p:txBody>
      </p:sp>
      <p:grpSp>
        <p:nvGrpSpPr>
          <p:cNvPr id="23" name="Group 22"/>
          <p:cNvGrpSpPr/>
          <p:nvPr/>
        </p:nvGrpSpPr>
        <p:grpSpPr>
          <a:xfrm>
            <a:off x="2292347" y="3074008"/>
            <a:ext cx="2510841" cy="823392"/>
            <a:chOff x="82415" y="3426738"/>
            <a:chExt cx="2510841" cy="823392"/>
          </a:xfrm>
        </p:grpSpPr>
        <p:pic>
          <p:nvPicPr>
            <p:cNvPr id="24" name="Picture 8"/>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23759" y="3457815"/>
              <a:ext cx="1072643" cy="71509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3" descr="Marine Corps Officer Lt Colonel"/>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9759" y="3864564"/>
              <a:ext cx="152400" cy="177800"/>
            </a:xfrm>
            <a:prstGeom prst="rect">
              <a:avLst/>
            </a:prstGeom>
            <a:noFill/>
            <a:ln w="9525">
              <a:noFill/>
              <a:miter lim="800000"/>
              <a:headEnd/>
              <a:tailEnd/>
            </a:ln>
          </p:spPr>
        </p:pic>
        <p:sp>
          <p:nvSpPr>
            <p:cNvPr id="26" name="Rectangle 25"/>
            <p:cNvSpPr/>
            <p:nvPr/>
          </p:nvSpPr>
          <p:spPr>
            <a:xfrm>
              <a:off x="82415" y="3951454"/>
              <a:ext cx="718338" cy="276999"/>
            </a:xfrm>
            <a:prstGeom prst="rect">
              <a:avLst/>
            </a:prstGeom>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1st MRB</a:t>
              </a:r>
              <a:endParaRPr lang="en-US" sz="1200" b="1" dirty="0">
                <a:solidFill>
                  <a:srgbClr val="FFFF00"/>
                </a:solidFill>
                <a:latin typeface="Calibri" pitchFamily="34" charset="0"/>
                <a:cs typeface="Calibri" pitchFamily="34" charset="0"/>
              </a:endParaRPr>
            </a:p>
          </p:txBody>
        </p:sp>
        <p:pic>
          <p:nvPicPr>
            <p:cNvPr id="27" name="Picture 2" descr="\\clncshnxnappx01\home_dir\users1\mark.reid\My Pictures\100622-M-5023B-001.jpg"/>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479132" y="3426738"/>
              <a:ext cx="1114124" cy="777248"/>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3" descr="Marine Corps Officer Lt Colonel"/>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506497" y="3841719"/>
              <a:ext cx="134343" cy="177551"/>
            </a:xfrm>
            <a:prstGeom prst="rect">
              <a:avLst/>
            </a:prstGeom>
            <a:noFill/>
            <a:ln w="9525">
              <a:noFill/>
              <a:miter lim="800000"/>
              <a:headEnd/>
              <a:tailEnd/>
            </a:ln>
          </p:spPr>
        </p:pic>
        <p:sp>
          <p:nvSpPr>
            <p:cNvPr id="29" name="Rectangle 28"/>
            <p:cNvSpPr/>
            <p:nvPr/>
          </p:nvSpPr>
          <p:spPr>
            <a:xfrm>
              <a:off x="1454844" y="3973131"/>
              <a:ext cx="824265" cy="276999"/>
            </a:xfrm>
            <a:prstGeom prst="rect">
              <a:avLst/>
            </a:prstGeom>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1st  </a:t>
              </a:r>
              <a:r>
                <a:rPr lang="en-US" sz="1200" b="1" dirty="0" err="1" smtClean="0">
                  <a:solidFill>
                    <a:srgbClr val="FFFF00"/>
                  </a:solidFill>
                  <a:latin typeface="Calibri" pitchFamily="34" charset="0"/>
                  <a:cs typeface="Calibri" pitchFamily="34" charset="0"/>
                </a:rPr>
                <a:t>MRSB</a:t>
              </a:r>
              <a:endParaRPr lang="en-US" sz="1200" b="1" dirty="0">
                <a:solidFill>
                  <a:srgbClr val="FFFF00"/>
                </a:solidFill>
                <a:latin typeface="Calibri" pitchFamily="34" charset="0"/>
                <a:cs typeface="Calibri" pitchFamily="34" charset="0"/>
              </a:endParaRPr>
            </a:p>
          </p:txBody>
        </p:sp>
      </p:grpSp>
      <p:grpSp>
        <p:nvGrpSpPr>
          <p:cNvPr id="30" name="Group 29"/>
          <p:cNvGrpSpPr/>
          <p:nvPr/>
        </p:nvGrpSpPr>
        <p:grpSpPr>
          <a:xfrm>
            <a:off x="5460054" y="3065462"/>
            <a:ext cx="2540708" cy="844410"/>
            <a:chOff x="3250406" y="3418192"/>
            <a:chExt cx="2540708" cy="844410"/>
          </a:xfrm>
        </p:grpSpPr>
        <p:grpSp>
          <p:nvGrpSpPr>
            <p:cNvPr id="31" name="Group 30"/>
            <p:cNvGrpSpPr/>
            <p:nvPr/>
          </p:nvGrpSpPr>
          <p:grpSpPr>
            <a:xfrm>
              <a:off x="3250406" y="3418192"/>
              <a:ext cx="1084723" cy="815040"/>
              <a:chOff x="2577190" y="2195705"/>
              <a:chExt cx="1084723" cy="815040"/>
            </a:xfrm>
          </p:grpSpPr>
          <p:pic>
            <p:nvPicPr>
              <p:cNvPr id="35" name="Picture 6"/>
              <p:cNvPicPr>
                <a:picLocks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2591049" y="2195705"/>
                <a:ext cx="1070864" cy="77724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13" descr="Marine Corps Officer Lt Colonel"/>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15523" y="2610708"/>
                <a:ext cx="152400" cy="177800"/>
              </a:xfrm>
              <a:prstGeom prst="rect">
                <a:avLst/>
              </a:prstGeom>
              <a:noFill/>
              <a:ln w="9525">
                <a:noFill/>
                <a:miter lim="800000"/>
                <a:headEnd/>
                <a:tailEnd/>
              </a:ln>
            </p:spPr>
          </p:pic>
          <p:sp>
            <p:nvSpPr>
              <p:cNvPr id="37" name="Rectangle 36"/>
              <p:cNvSpPr/>
              <p:nvPr/>
            </p:nvSpPr>
            <p:spPr>
              <a:xfrm>
                <a:off x="2577190" y="2733746"/>
                <a:ext cx="689612" cy="276999"/>
              </a:xfrm>
              <a:prstGeom prst="rect">
                <a:avLst/>
              </a:prstGeom>
            </p:spPr>
            <p:txBody>
              <a:bodyPr wrap="none">
                <a:spAutoFit/>
              </a:bodyPr>
              <a:lstStyle/>
              <a:p>
                <a:pPr algn="ctr" fontAlgn="base">
                  <a:spcBef>
                    <a:spcPct val="0"/>
                  </a:spcBef>
                  <a:spcAft>
                    <a:spcPct val="0"/>
                  </a:spcAft>
                </a:pPr>
                <a:r>
                  <a:rPr lang="en-US" sz="1200" b="1" dirty="0">
                    <a:solidFill>
                      <a:srgbClr val="FFFF00"/>
                    </a:solidFill>
                    <a:latin typeface="Calibri" pitchFamily="34" charset="0"/>
                    <a:cs typeface="Calibri" pitchFamily="34" charset="0"/>
                  </a:rPr>
                  <a:t>2</a:t>
                </a:r>
                <a:r>
                  <a:rPr lang="en-US" sz="1200" b="1" dirty="0" smtClean="0">
                    <a:solidFill>
                      <a:srgbClr val="FFFF00"/>
                    </a:solidFill>
                    <a:latin typeface="Calibri" pitchFamily="34" charset="0"/>
                    <a:cs typeface="Calibri" pitchFamily="34" charset="0"/>
                  </a:rPr>
                  <a:t>d MRB</a:t>
                </a:r>
                <a:endParaRPr lang="en-US" sz="1200" b="1" dirty="0">
                  <a:solidFill>
                    <a:srgbClr val="FFFF00"/>
                  </a:solidFill>
                  <a:latin typeface="Calibri" pitchFamily="34" charset="0"/>
                  <a:cs typeface="Calibri" pitchFamily="34" charset="0"/>
                </a:endParaRPr>
              </a:p>
            </p:txBody>
          </p:sp>
        </p:grpSp>
        <p:pic>
          <p:nvPicPr>
            <p:cNvPr id="32" name="Picture 8" descr="http://www.intelink.sgov.gov/gallery/galleryimages/d/david.a.buto/bbcb7fa2-2299-4f3e-90ae-021037825842/display.jp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r="-1025"/>
            <a:stretch/>
          </p:blipFill>
          <p:spPr bwMode="auto">
            <a:xfrm>
              <a:off x="4632168" y="3427799"/>
              <a:ext cx="1158946" cy="767642"/>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3" descr="Marine Corps Officer Lt Colonel"/>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681656" y="3843350"/>
              <a:ext cx="165260" cy="210753"/>
            </a:xfrm>
            <a:prstGeom prst="rect">
              <a:avLst/>
            </a:prstGeom>
            <a:noFill/>
            <a:ln w="9525">
              <a:noFill/>
              <a:miter lim="800000"/>
              <a:headEnd/>
              <a:tailEnd/>
            </a:ln>
          </p:spPr>
        </p:pic>
        <p:sp>
          <p:nvSpPr>
            <p:cNvPr id="34" name="Rectangle 33"/>
            <p:cNvSpPr/>
            <p:nvPr/>
          </p:nvSpPr>
          <p:spPr>
            <a:xfrm>
              <a:off x="4631882" y="3985603"/>
              <a:ext cx="760273" cy="276999"/>
            </a:xfrm>
            <a:prstGeom prst="rect">
              <a:avLst/>
            </a:prstGeom>
          </p:spPr>
          <p:txBody>
            <a:bodyPr wrap="none">
              <a:spAutoFit/>
            </a:bodyPr>
            <a:lstStyle/>
            <a:p>
              <a:pPr algn="ctr" fontAlgn="base">
                <a:spcBef>
                  <a:spcPct val="0"/>
                </a:spcBef>
                <a:spcAft>
                  <a:spcPct val="0"/>
                </a:spcAft>
              </a:pPr>
              <a:r>
                <a:rPr lang="en-US" sz="1200" b="1" dirty="0" smtClean="0">
                  <a:latin typeface="Calibri" pitchFamily="34" charset="0"/>
                  <a:cs typeface="Calibri" pitchFamily="34" charset="0"/>
                </a:rPr>
                <a:t>2</a:t>
              </a:r>
              <a:r>
                <a:rPr lang="en-US" sz="1200" b="1" dirty="0">
                  <a:latin typeface="Calibri" pitchFamily="34" charset="0"/>
                  <a:cs typeface="Calibri" pitchFamily="34" charset="0"/>
                </a:rPr>
                <a:t>d</a:t>
              </a:r>
              <a:r>
                <a:rPr lang="en-US" sz="1200" b="1" dirty="0" smtClean="0">
                  <a:latin typeface="Calibri" pitchFamily="34" charset="0"/>
                  <a:cs typeface="Calibri" pitchFamily="34" charset="0"/>
                </a:rPr>
                <a:t> </a:t>
              </a:r>
              <a:r>
                <a:rPr lang="en-US" sz="1200" b="1" dirty="0" err="1" smtClean="0">
                  <a:latin typeface="Calibri" pitchFamily="34" charset="0"/>
                  <a:cs typeface="Calibri" pitchFamily="34" charset="0"/>
                </a:rPr>
                <a:t>MRSB</a:t>
              </a:r>
              <a:endParaRPr lang="en-US" sz="1200" b="1" dirty="0">
                <a:latin typeface="Calibri" pitchFamily="34" charset="0"/>
                <a:cs typeface="Calibri" pitchFamily="34" charset="0"/>
              </a:endParaRPr>
            </a:p>
          </p:txBody>
        </p:sp>
      </p:grpSp>
      <p:grpSp>
        <p:nvGrpSpPr>
          <p:cNvPr id="38" name="Group 37"/>
          <p:cNvGrpSpPr/>
          <p:nvPr/>
        </p:nvGrpSpPr>
        <p:grpSpPr>
          <a:xfrm>
            <a:off x="8715477" y="3065462"/>
            <a:ext cx="2423839" cy="832395"/>
            <a:chOff x="6505545" y="3418192"/>
            <a:chExt cx="2423839" cy="832395"/>
          </a:xfrm>
        </p:grpSpPr>
        <p:grpSp>
          <p:nvGrpSpPr>
            <p:cNvPr id="39" name="Group 38"/>
            <p:cNvGrpSpPr/>
            <p:nvPr/>
          </p:nvGrpSpPr>
          <p:grpSpPr>
            <a:xfrm>
              <a:off x="6505545" y="3418192"/>
              <a:ext cx="1049138" cy="821311"/>
              <a:chOff x="4322875" y="3423162"/>
              <a:chExt cx="1049138" cy="821311"/>
            </a:xfrm>
          </p:grpSpPr>
          <p:pic>
            <p:nvPicPr>
              <p:cNvPr id="43" name="Picture 2"/>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4322875" y="3423162"/>
                <a:ext cx="1049138" cy="77724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3" descr="Marine Corps Officer Lt Colonel"/>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4375431" y="3880061"/>
                <a:ext cx="168360" cy="161608"/>
              </a:xfrm>
              <a:prstGeom prst="rect">
                <a:avLst/>
              </a:prstGeom>
              <a:noFill/>
              <a:ln w="9525">
                <a:noFill/>
                <a:miter lim="800000"/>
                <a:headEnd/>
                <a:tailEnd/>
              </a:ln>
            </p:spPr>
          </p:pic>
          <p:sp>
            <p:nvSpPr>
              <p:cNvPr id="45" name="Rectangle 44"/>
              <p:cNvSpPr/>
              <p:nvPr/>
            </p:nvSpPr>
            <p:spPr>
              <a:xfrm>
                <a:off x="4331877" y="3967474"/>
                <a:ext cx="689612" cy="276999"/>
              </a:xfrm>
              <a:prstGeom prst="rect">
                <a:avLst/>
              </a:prstGeom>
              <a:ln>
                <a:noFill/>
              </a:ln>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3d MRB</a:t>
                </a:r>
                <a:endParaRPr lang="en-US" sz="1200" b="1" dirty="0">
                  <a:solidFill>
                    <a:srgbClr val="FFFF00"/>
                  </a:solidFill>
                  <a:latin typeface="Calibri" pitchFamily="34" charset="0"/>
                  <a:cs typeface="Calibri" pitchFamily="34" charset="0"/>
                </a:endParaRPr>
              </a:p>
            </p:txBody>
          </p:sp>
        </p:grpSp>
        <p:pic>
          <p:nvPicPr>
            <p:cNvPr id="40" name="Picture 8"/>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7880246" y="3419255"/>
              <a:ext cx="1049138" cy="765379"/>
            </a:xfrm>
            <a:prstGeom prst="rect">
              <a:avLst/>
            </a:prstGeom>
            <a:noFill/>
            <a:ln w="9525">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3" descr="Marine Corps Officer Lt Colonel"/>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95123" y="3826329"/>
              <a:ext cx="173430" cy="192168"/>
            </a:xfrm>
            <a:prstGeom prst="rect">
              <a:avLst/>
            </a:prstGeom>
            <a:noFill/>
            <a:ln w="9525">
              <a:noFill/>
              <a:miter lim="800000"/>
              <a:headEnd/>
              <a:tailEnd/>
            </a:ln>
          </p:spPr>
        </p:pic>
        <p:sp>
          <p:nvSpPr>
            <p:cNvPr id="42" name="Rectangle 41"/>
            <p:cNvSpPr/>
            <p:nvPr/>
          </p:nvSpPr>
          <p:spPr>
            <a:xfrm>
              <a:off x="7893425" y="3973588"/>
              <a:ext cx="760273" cy="276999"/>
            </a:xfrm>
            <a:prstGeom prst="rect">
              <a:avLst/>
            </a:prstGeom>
            <a:ln w="9525">
              <a:noFill/>
            </a:ln>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3d </a:t>
              </a:r>
              <a:r>
                <a:rPr lang="en-US" sz="1200" b="1" dirty="0" err="1" smtClean="0">
                  <a:solidFill>
                    <a:srgbClr val="FFFF00"/>
                  </a:solidFill>
                  <a:latin typeface="Calibri" pitchFamily="34" charset="0"/>
                  <a:cs typeface="Calibri" pitchFamily="34" charset="0"/>
                </a:rPr>
                <a:t>MRSB</a:t>
              </a:r>
              <a:endParaRPr lang="en-US" sz="1200" b="1" dirty="0">
                <a:solidFill>
                  <a:srgbClr val="FFFF00"/>
                </a:solidFill>
                <a:latin typeface="Calibri" pitchFamily="34" charset="0"/>
                <a:cs typeface="Calibri" pitchFamily="34" charset="0"/>
              </a:endParaRPr>
            </a:p>
          </p:txBody>
        </p:sp>
      </p:grpSp>
      <p:cxnSp>
        <p:nvCxnSpPr>
          <p:cNvPr id="46" name="Straight Connector 45"/>
          <p:cNvCxnSpPr>
            <a:stCxn id="27" idx="1"/>
            <a:endCxn id="24" idx="3"/>
          </p:cNvCxnSpPr>
          <p:nvPr/>
        </p:nvCxnSpPr>
        <p:spPr bwMode="auto">
          <a:xfrm flipH="1">
            <a:off x="3406334" y="3462632"/>
            <a:ext cx="282730" cy="1"/>
          </a:xfrm>
          <a:prstGeom prst="line">
            <a:avLst/>
          </a:prstGeom>
          <a:solidFill>
            <a:srgbClr val="FFFFFF"/>
          </a:solidFill>
          <a:ln w="19050" cap="flat" cmpd="sng" algn="ctr">
            <a:solidFill>
              <a:schemeClr val="tx1"/>
            </a:solidFill>
            <a:prstDash val="dash"/>
            <a:round/>
            <a:headEnd type="none" w="med" len="med"/>
            <a:tailEnd type="none" w="med" len="med"/>
          </a:ln>
          <a:effectLst/>
        </p:spPr>
      </p:cxnSp>
      <p:cxnSp>
        <p:nvCxnSpPr>
          <p:cNvPr id="47" name="Straight Connector 46"/>
          <p:cNvCxnSpPr>
            <a:stCxn id="32" idx="1"/>
            <a:endCxn id="35" idx="3"/>
          </p:cNvCxnSpPr>
          <p:nvPr/>
        </p:nvCxnSpPr>
        <p:spPr bwMode="auto">
          <a:xfrm flipH="1" flipV="1">
            <a:off x="6544777" y="3454082"/>
            <a:ext cx="297039" cy="4808"/>
          </a:xfrm>
          <a:prstGeom prst="line">
            <a:avLst/>
          </a:prstGeom>
          <a:solidFill>
            <a:srgbClr val="FFFFFF"/>
          </a:solidFill>
          <a:ln w="19050" cap="flat" cmpd="sng" algn="ctr">
            <a:solidFill>
              <a:schemeClr val="tx1"/>
            </a:solidFill>
            <a:prstDash val="dash"/>
            <a:round/>
            <a:headEnd type="none" w="med" len="med"/>
            <a:tailEnd type="none" w="med" len="med"/>
          </a:ln>
          <a:effectLst/>
        </p:spPr>
      </p:cxnSp>
      <p:cxnSp>
        <p:nvCxnSpPr>
          <p:cNvPr id="48" name="Straight Connector 47"/>
          <p:cNvCxnSpPr>
            <a:stCxn id="40" idx="1"/>
            <a:endCxn id="43" idx="3"/>
          </p:cNvCxnSpPr>
          <p:nvPr/>
        </p:nvCxnSpPr>
        <p:spPr bwMode="auto">
          <a:xfrm flipH="1">
            <a:off x="9764615" y="3449215"/>
            <a:ext cx="325563" cy="4867"/>
          </a:xfrm>
          <a:prstGeom prst="line">
            <a:avLst/>
          </a:prstGeom>
          <a:solidFill>
            <a:srgbClr val="FFFFFF"/>
          </a:solidFill>
          <a:ln w="19050" cap="flat" cmpd="sng" algn="ctr">
            <a:solidFill>
              <a:schemeClr val="tx1"/>
            </a:solidFill>
            <a:prstDash val="dash"/>
            <a:round/>
            <a:headEnd type="none" w="med" len="med"/>
            <a:tailEnd type="none" w="med" len="med"/>
          </a:ln>
          <a:effectLst/>
        </p:spPr>
      </p:cxnSp>
      <p:sp>
        <p:nvSpPr>
          <p:cNvPr id="49" name="TextBox 48"/>
          <p:cNvSpPr txBox="1"/>
          <p:nvPr/>
        </p:nvSpPr>
        <p:spPr>
          <a:xfrm>
            <a:off x="2478759" y="898065"/>
            <a:ext cx="8575561" cy="1708160"/>
          </a:xfrm>
          <a:prstGeom prst="rect">
            <a:avLst/>
          </a:prstGeom>
          <a:noFill/>
        </p:spPr>
        <p:txBody>
          <a:bodyPr wrap="square" rtlCol="0">
            <a:spAutoFit/>
          </a:bodyPr>
          <a:lstStyle/>
          <a:p>
            <a:pPr>
              <a:spcAft>
                <a:spcPts val="600"/>
              </a:spcAft>
            </a:pPr>
            <a:r>
              <a:rPr lang="en-US" sz="2000" dirty="0" smtClean="0">
                <a:latin typeface="Garamond" panose="02020404030301010803" pitchFamily="18" charset="0"/>
              </a:rPr>
              <a:t>MARSOC focuses on three </a:t>
            </a:r>
            <a:r>
              <a:rPr lang="en-US" sz="2000" dirty="0" err="1" smtClean="0">
                <a:latin typeface="Garamond" panose="02020404030301010803" pitchFamily="18" charset="0"/>
              </a:rPr>
              <a:t>GCCs</a:t>
            </a:r>
            <a:endParaRPr lang="en-US" sz="2000" dirty="0" smtClean="0">
              <a:latin typeface="Garamond" panose="02020404030301010803" pitchFamily="18" charset="0"/>
            </a:endParaRPr>
          </a:p>
          <a:p>
            <a:pPr marL="398463" indent="-165100">
              <a:buFont typeface="Arial" panose="020B0604020202020204" pitchFamily="34" charset="0"/>
              <a:buChar char="•"/>
            </a:pPr>
            <a:r>
              <a:rPr lang="en-US" sz="1600" dirty="0" smtClean="0">
                <a:latin typeface="Garamond" panose="02020404030301010803" pitchFamily="18" charset="0"/>
              </a:rPr>
              <a:t>Each MRB regionally aligned to a TSOC, habitually supporting a specific SOC(</a:t>
            </a:r>
            <a:r>
              <a:rPr lang="en-US" sz="1600" dirty="0" err="1" smtClean="0">
                <a:latin typeface="Garamond" panose="02020404030301010803" pitchFamily="18" charset="0"/>
              </a:rPr>
              <a:t>Fwd</a:t>
            </a:r>
            <a:r>
              <a:rPr lang="en-US" sz="1600" dirty="0" smtClean="0">
                <a:latin typeface="Garamond" panose="02020404030301010803" pitchFamily="18" charset="0"/>
              </a:rPr>
              <a:t>) or sub-region</a:t>
            </a:r>
          </a:p>
          <a:p>
            <a:pPr marL="398463" indent="-165100">
              <a:buFont typeface="Arial" panose="020B0604020202020204" pitchFamily="34" charset="0"/>
              <a:buChar char="•"/>
            </a:pPr>
            <a:r>
              <a:rPr lang="en-US" sz="1600" dirty="0" smtClean="0">
                <a:latin typeface="Garamond" panose="02020404030301010803" pitchFamily="18" charset="0"/>
              </a:rPr>
              <a:t>Each </a:t>
            </a:r>
            <a:r>
              <a:rPr lang="en-US" sz="1600" dirty="0" err="1" smtClean="0">
                <a:latin typeface="Garamond" panose="02020404030301010803" pitchFamily="18" charset="0"/>
              </a:rPr>
              <a:t>MRSB</a:t>
            </a:r>
            <a:r>
              <a:rPr lang="en-US" sz="1600" dirty="0" smtClean="0">
                <a:latin typeface="Garamond" panose="02020404030301010803" pitchFamily="18" charset="0"/>
              </a:rPr>
              <a:t> oriented to provide habitual support to an aligned MRB</a:t>
            </a:r>
          </a:p>
          <a:p>
            <a:pPr marL="398463" indent="-165100">
              <a:buFont typeface="Arial" panose="020B0604020202020204" pitchFamily="34" charset="0"/>
              <a:buChar char="•"/>
            </a:pPr>
            <a:r>
              <a:rPr lang="en-US" sz="1600" dirty="0" smtClean="0">
                <a:latin typeface="Garamond" panose="02020404030301010803" pitchFamily="18" charset="0"/>
              </a:rPr>
              <a:t>Enduring partnerships with TSOCs, Theater MARFORs, Country Teams, and Partner Nation forces</a:t>
            </a:r>
          </a:p>
          <a:p>
            <a:pPr marL="398463" indent="-165100">
              <a:buFont typeface="Arial" panose="020B0604020202020204" pitchFamily="34" charset="0"/>
              <a:buChar char="•"/>
            </a:pPr>
            <a:r>
              <a:rPr lang="en-US" sz="1600" dirty="0" smtClean="0">
                <a:latin typeface="Garamond" panose="02020404030301010803" pitchFamily="18" charset="0"/>
              </a:rPr>
              <a:t>Maintain a persistently forward deployed integrated, full spectrum </a:t>
            </a:r>
            <a:r>
              <a:rPr lang="en-US" sz="1600" dirty="0" err="1" smtClean="0">
                <a:latin typeface="Garamond" panose="02020404030301010803" pitchFamily="18" charset="0"/>
              </a:rPr>
              <a:t>SOF</a:t>
            </a:r>
            <a:r>
              <a:rPr lang="en-US" sz="1600" dirty="0" smtClean="0">
                <a:latin typeface="Garamond" panose="02020404030301010803" pitchFamily="18" charset="0"/>
              </a:rPr>
              <a:t> capability (Reinforced MSOC) in each target region</a:t>
            </a:r>
            <a:endParaRPr lang="en-US" sz="1600" dirty="0">
              <a:latin typeface="Garamond" panose="02020404030301010803" pitchFamily="18" charset="0"/>
            </a:endParaRPr>
          </a:p>
        </p:txBody>
      </p:sp>
    </p:spTree>
    <p:extLst>
      <p:ext uri="{BB962C8B-B14F-4D97-AF65-F5344CB8AC3E}">
        <p14:creationId xmlns:p14="http://schemas.microsoft.com/office/powerpoint/2010/main" val="133043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79901" y="51012"/>
            <a:ext cx="7912099" cy="769441"/>
          </a:xfrm>
          <a:prstGeom prst="rect">
            <a:avLst/>
          </a:prstGeom>
          <a:noFill/>
        </p:spPr>
        <p:txBody>
          <a:bodyPr wrap="square" rtlCol="0">
            <a:spAutoFit/>
          </a:bodyPr>
          <a:lstStyle/>
          <a:p>
            <a:pPr algn="ctr"/>
            <a:r>
              <a:rPr lang="en-US" sz="4400" dirty="0">
                <a:effectLst>
                  <a:outerShdw blurRad="50000" dist="30000" dir="5400000" algn="tl" rotWithShape="0">
                    <a:srgbClr val="000000">
                      <a:alpha val="30000"/>
                    </a:srgbClr>
                  </a:outerShdw>
                </a:effectLst>
              </a:rPr>
              <a:t>MARSOC </a:t>
            </a:r>
            <a:r>
              <a:rPr lang="en-US" sz="4400" dirty="0" smtClean="0">
                <a:effectLst>
                  <a:outerShdw blurRad="50000" dist="30000" dir="5400000" algn="tl" rotWithShape="0">
                    <a:srgbClr val="000000">
                      <a:alpha val="30000"/>
                    </a:srgbClr>
                  </a:outerShdw>
                </a:effectLst>
              </a:rPr>
              <a:t>RST</a:t>
            </a:r>
            <a:endParaRPr lang="en-US" sz="4400" dirty="0">
              <a:effectLst>
                <a:outerShdw blurRad="50000" dist="30000" dir="5400000" algn="tl" rotWithShape="0">
                  <a:srgbClr val="000000">
                    <a:alpha val="30000"/>
                  </a:srgbClr>
                </a:outerShdw>
              </a:effectLst>
            </a:endParaRPr>
          </a:p>
        </p:txBody>
      </p:sp>
      <p:sp>
        <p:nvSpPr>
          <p:cNvPr id="48" name="Rectangle 47"/>
          <p:cNvSpPr/>
          <p:nvPr/>
        </p:nvSpPr>
        <p:spPr>
          <a:xfrm>
            <a:off x="8509000" y="4876910"/>
            <a:ext cx="3461210" cy="984885"/>
          </a:xfrm>
          <a:prstGeom prst="rect">
            <a:avLst/>
          </a:prstGeom>
        </p:spPr>
        <p:txBody>
          <a:bodyPr wrap="square">
            <a:spAutoFit/>
          </a:bodyPr>
          <a:lstStyle/>
          <a:p>
            <a:pPr marR="0" lvl="1">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Force Structure Challenges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685800" lvl="1" indent="-228600">
              <a:buFont typeface="Wingdings" panose="05000000000000000000" pitchFamily="2" charset="2"/>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MRTC </a:t>
            </a:r>
            <a:r>
              <a:rPr lang="en-US" sz="1400" b="1" dirty="0">
                <a:latin typeface="Calibri" panose="020F0502020204030204" pitchFamily="34" charset="0"/>
                <a:ea typeface="Calibri" panose="020F0502020204030204" pitchFamily="34" charset="0"/>
                <a:cs typeface="Times New Roman" panose="02020603050405020304" pitchFamily="18" charset="0"/>
              </a:rPr>
              <a:t>Active Duty Billet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685800" lvl="1" indent="-228600">
              <a:buFont typeface="Wingdings" panose="05000000000000000000" pitchFamily="2" charset="2"/>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1 RP needed per </a:t>
            </a:r>
            <a:r>
              <a:rPr lang="en-US" sz="1400" b="1" dirty="0" smtClean="0">
                <a:latin typeface="Calibri" panose="020F0502020204030204" pitchFamily="34" charset="0"/>
                <a:ea typeface="Calibri" panose="020F0502020204030204" pitchFamily="34" charset="0"/>
                <a:cs typeface="Times New Roman" panose="02020603050405020304" pitchFamily="18" charset="0"/>
              </a:rPr>
              <a:t>RST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685800" lvl="1" indent="-228600">
              <a:buFont typeface="Wingdings" panose="05000000000000000000" pitchFamily="2" charset="2"/>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RST</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deployments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p:cNvCxnSpPr/>
          <p:nvPr/>
        </p:nvCxnSpPr>
        <p:spPr>
          <a:xfrm>
            <a:off x="6908800" y="2506578"/>
            <a:ext cx="0" cy="359646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213600" y="1002256"/>
            <a:ext cx="1981200" cy="609600"/>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C000"/>
                </a:solidFill>
                <a:effectLst>
                  <a:outerShdw blurRad="38100" dist="38100" dir="2700000" algn="tl">
                    <a:srgbClr val="000000">
                      <a:alpha val="43137"/>
                    </a:srgbClr>
                  </a:outerShdw>
                </a:effectLst>
              </a:rPr>
              <a:t>HQMC</a:t>
            </a:r>
          </a:p>
          <a:p>
            <a:pPr algn="ctr"/>
            <a:r>
              <a:rPr lang="en-US" sz="1050" b="1" dirty="0">
                <a:solidFill>
                  <a:srgbClr val="FFC000"/>
                </a:solidFill>
                <a:effectLst>
                  <a:outerShdw blurRad="38100" dist="38100" dir="2700000" algn="tl">
                    <a:srgbClr val="000000">
                      <a:alpha val="43137"/>
                    </a:srgbClr>
                  </a:outerShdw>
                </a:effectLst>
              </a:rPr>
              <a:t>Chaplain of USMC</a:t>
            </a:r>
          </a:p>
          <a:p>
            <a:pPr algn="ctr"/>
            <a:r>
              <a:rPr lang="en-US" sz="1050" b="1" dirty="0" smtClean="0">
                <a:solidFill>
                  <a:srgbClr val="FFC000"/>
                </a:solidFill>
                <a:effectLst>
                  <a:outerShdw blurRad="38100" dist="38100" dir="2700000" algn="tl">
                    <a:srgbClr val="000000">
                      <a:alpha val="43137"/>
                    </a:srgbClr>
                  </a:outerShdw>
                </a:effectLst>
              </a:rPr>
              <a:t>RDML Todd</a:t>
            </a:r>
            <a:endParaRPr lang="en-US" sz="1050" b="1" dirty="0">
              <a:solidFill>
                <a:srgbClr val="FFC000"/>
              </a:solidFill>
              <a:effectLst>
                <a:outerShdw blurRad="38100" dist="38100" dir="2700000" algn="tl">
                  <a:srgbClr val="000000">
                    <a:alpha val="43137"/>
                  </a:srgbClr>
                </a:outerShdw>
              </a:effectLst>
            </a:endParaRPr>
          </a:p>
        </p:txBody>
      </p:sp>
      <p:sp>
        <p:nvSpPr>
          <p:cNvPr id="51" name="Rounded Rectangle 50"/>
          <p:cNvSpPr/>
          <p:nvPr/>
        </p:nvSpPr>
        <p:spPr>
          <a:xfrm>
            <a:off x="5880100" y="1840456"/>
            <a:ext cx="2057400" cy="609600"/>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MARSOC</a:t>
            </a:r>
          </a:p>
          <a:p>
            <a:pPr algn="ctr"/>
            <a:r>
              <a:rPr lang="en-US" sz="1000" b="1" dirty="0">
                <a:solidFill>
                  <a:srgbClr val="FFC000"/>
                </a:solidFill>
                <a:effectLst>
                  <a:outerShdw blurRad="38100" dist="38100" dir="2700000" algn="tl">
                    <a:srgbClr val="000000">
                      <a:alpha val="43137"/>
                    </a:srgbClr>
                  </a:outerShdw>
                </a:effectLst>
              </a:rPr>
              <a:t>Force Chaplain/RP</a:t>
            </a:r>
          </a:p>
          <a:p>
            <a:pPr algn="ctr"/>
            <a:r>
              <a:rPr lang="en-US" sz="1000" b="1" dirty="0" smtClean="0">
                <a:solidFill>
                  <a:srgbClr val="FFC000"/>
                </a:solidFill>
                <a:effectLst>
                  <a:outerShdw blurRad="38100" dist="38100" dir="2700000" algn="tl">
                    <a:srgbClr val="000000">
                      <a:alpha val="43137"/>
                    </a:srgbClr>
                  </a:outerShdw>
                </a:effectLst>
              </a:rPr>
              <a:t>CAPT Axtell/RP1 </a:t>
            </a:r>
            <a:r>
              <a:rPr lang="en-US" sz="1000" b="1" dirty="0">
                <a:solidFill>
                  <a:srgbClr val="FFC000"/>
                </a:solidFill>
                <a:effectLst>
                  <a:outerShdw blurRad="38100" dist="38100" dir="2700000" algn="tl">
                    <a:srgbClr val="000000">
                      <a:alpha val="43137"/>
                    </a:srgbClr>
                  </a:outerShdw>
                </a:effectLst>
              </a:rPr>
              <a:t>Cambiado</a:t>
            </a:r>
          </a:p>
        </p:txBody>
      </p:sp>
      <p:sp>
        <p:nvSpPr>
          <p:cNvPr id="52" name="Rounded Rectangle 51"/>
          <p:cNvSpPr/>
          <p:nvPr/>
        </p:nvSpPr>
        <p:spPr>
          <a:xfrm>
            <a:off x="5847443" y="2729901"/>
            <a:ext cx="2057400" cy="698267"/>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MRR</a:t>
            </a:r>
          </a:p>
          <a:p>
            <a:pPr algn="ctr"/>
            <a:r>
              <a:rPr lang="en-US" sz="1000" b="1" dirty="0">
                <a:solidFill>
                  <a:srgbClr val="FFC000"/>
                </a:solidFill>
                <a:effectLst>
                  <a:outerShdw blurRad="38100" dist="38100" dir="2700000" algn="tl">
                    <a:srgbClr val="000000">
                      <a:alpha val="43137"/>
                    </a:srgbClr>
                  </a:outerShdw>
                </a:effectLst>
              </a:rPr>
              <a:t>Regimental HQ Chaplain</a:t>
            </a:r>
          </a:p>
          <a:p>
            <a:pPr algn="ctr"/>
            <a:r>
              <a:rPr lang="en-US" sz="1000" b="1" dirty="0">
                <a:solidFill>
                  <a:schemeClr val="bg1">
                    <a:lumMod val="65000"/>
                  </a:schemeClr>
                </a:solidFill>
                <a:effectLst>
                  <a:outerShdw blurRad="38100" dist="38100" dir="2700000" algn="tl">
                    <a:srgbClr val="000000">
                      <a:alpha val="43137"/>
                    </a:srgbClr>
                  </a:outerShdw>
                </a:effectLst>
              </a:rPr>
              <a:t>* </a:t>
            </a:r>
            <a:r>
              <a:rPr lang="en-US" sz="1000" b="1" dirty="0" smtClean="0">
                <a:solidFill>
                  <a:schemeClr val="bg1">
                    <a:lumMod val="65000"/>
                  </a:schemeClr>
                </a:solidFill>
                <a:effectLst>
                  <a:outerShdw blurRad="38100" dist="38100" dir="2700000" algn="tl">
                    <a:srgbClr val="000000">
                      <a:alpha val="43137"/>
                    </a:srgbClr>
                  </a:outerShdw>
                </a:effectLst>
              </a:rPr>
              <a:t>LCDR </a:t>
            </a:r>
            <a:r>
              <a:rPr lang="en-US" sz="1000" b="1" dirty="0">
                <a:solidFill>
                  <a:schemeClr val="bg1">
                    <a:lumMod val="65000"/>
                  </a:schemeClr>
                </a:solidFill>
                <a:effectLst>
                  <a:outerShdw blurRad="38100" dist="38100" dir="2700000" algn="tl">
                    <a:srgbClr val="000000">
                      <a:alpha val="43137"/>
                    </a:srgbClr>
                  </a:outerShdw>
                </a:effectLst>
              </a:rPr>
              <a:t>Hogan</a:t>
            </a:r>
          </a:p>
        </p:txBody>
      </p:sp>
      <p:sp>
        <p:nvSpPr>
          <p:cNvPr id="53" name="Rounded Rectangle 52"/>
          <p:cNvSpPr/>
          <p:nvPr/>
        </p:nvSpPr>
        <p:spPr>
          <a:xfrm>
            <a:off x="5897559" y="4937225"/>
            <a:ext cx="2057400" cy="614946"/>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2</a:t>
            </a:r>
            <a:r>
              <a:rPr lang="en-US" sz="1100" b="1" baseline="30000" dirty="0">
                <a:solidFill>
                  <a:srgbClr val="FFC000"/>
                </a:solidFill>
                <a:effectLst>
                  <a:outerShdw blurRad="38100" dist="38100" dir="2700000" algn="tl">
                    <a:srgbClr val="000000">
                      <a:alpha val="43137"/>
                    </a:srgbClr>
                  </a:outerShdw>
                </a:effectLst>
              </a:rPr>
              <a:t>nd</a:t>
            </a:r>
            <a:r>
              <a:rPr lang="en-US" sz="1100" b="1" dirty="0">
                <a:solidFill>
                  <a:srgbClr val="FFC000"/>
                </a:solidFill>
                <a:effectLst>
                  <a:outerShdw blurRad="38100" dist="38100" dir="2700000" algn="tl">
                    <a:srgbClr val="000000">
                      <a:alpha val="43137"/>
                    </a:srgbClr>
                  </a:outerShdw>
                </a:effectLst>
              </a:rPr>
              <a:t> MRB</a:t>
            </a:r>
          </a:p>
          <a:p>
            <a:pPr algn="ctr"/>
            <a:r>
              <a:rPr lang="en-US" sz="1000" b="1" dirty="0">
                <a:solidFill>
                  <a:srgbClr val="FFC000"/>
                </a:solidFill>
                <a:effectLst>
                  <a:outerShdw blurRad="38100" dist="38100" dir="2700000" algn="tl">
                    <a:srgbClr val="000000">
                      <a:alpha val="43137"/>
                    </a:srgbClr>
                  </a:outerShdw>
                </a:effectLst>
              </a:rPr>
              <a:t>Chaplain</a:t>
            </a:r>
          </a:p>
          <a:p>
            <a:pPr algn="ctr"/>
            <a:r>
              <a:rPr lang="en-US" sz="1000" b="1" dirty="0" smtClean="0">
                <a:solidFill>
                  <a:srgbClr val="FFC000"/>
                </a:solidFill>
                <a:effectLst>
                  <a:outerShdw blurRad="38100" dist="38100" dir="2700000" algn="tl">
                    <a:srgbClr val="000000">
                      <a:alpha val="43137"/>
                    </a:srgbClr>
                  </a:outerShdw>
                </a:effectLst>
              </a:rPr>
              <a:t>LCDR Wesson/RP2 </a:t>
            </a:r>
            <a:r>
              <a:rPr lang="en-US" sz="1000" b="1" dirty="0">
                <a:solidFill>
                  <a:srgbClr val="FFC000"/>
                </a:solidFill>
                <a:effectLst>
                  <a:outerShdw blurRad="38100" dist="38100" dir="2700000" algn="tl">
                    <a:srgbClr val="000000">
                      <a:alpha val="43137"/>
                    </a:srgbClr>
                  </a:outerShdw>
                </a:effectLst>
              </a:rPr>
              <a:t>Gray</a:t>
            </a:r>
          </a:p>
        </p:txBody>
      </p:sp>
      <p:sp>
        <p:nvSpPr>
          <p:cNvPr id="54" name="Rounded Rectangle 53"/>
          <p:cNvSpPr/>
          <p:nvPr/>
        </p:nvSpPr>
        <p:spPr>
          <a:xfrm>
            <a:off x="5897559" y="5702003"/>
            <a:ext cx="2024743" cy="610570"/>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3</a:t>
            </a:r>
            <a:r>
              <a:rPr lang="en-US" sz="1100" b="1" baseline="30000" dirty="0">
                <a:solidFill>
                  <a:srgbClr val="FFC000"/>
                </a:solidFill>
                <a:effectLst>
                  <a:outerShdw blurRad="38100" dist="38100" dir="2700000" algn="tl">
                    <a:srgbClr val="000000">
                      <a:alpha val="43137"/>
                    </a:srgbClr>
                  </a:outerShdw>
                </a:effectLst>
              </a:rPr>
              <a:t>rd</a:t>
            </a:r>
            <a:r>
              <a:rPr lang="en-US" sz="1100" b="1" dirty="0">
                <a:solidFill>
                  <a:srgbClr val="FFC000"/>
                </a:solidFill>
                <a:effectLst>
                  <a:outerShdw blurRad="38100" dist="38100" dir="2700000" algn="tl">
                    <a:srgbClr val="000000">
                      <a:alpha val="43137"/>
                    </a:srgbClr>
                  </a:outerShdw>
                </a:effectLst>
              </a:rPr>
              <a:t> MRB</a:t>
            </a:r>
          </a:p>
          <a:p>
            <a:pPr algn="ctr"/>
            <a:r>
              <a:rPr lang="en-US" sz="1000" b="1" dirty="0">
                <a:solidFill>
                  <a:srgbClr val="FFC000"/>
                </a:solidFill>
                <a:effectLst>
                  <a:outerShdw blurRad="38100" dist="38100" dir="2700000" algn="tl">
                    <a:srgbClr val="000000">
                      <a:alpha val="43137"/>
                    </a:srgbClr>
                  </a:outerShdw>
                </a:effectLst>
              </a:rPr>
              <a:t>Chaplain</a:t>
            </a:r>
          </a:p>
          <a:p>
            <a:pPr algn="ctr"/>
            <a:r>
              <a:rPr lang="en-US" sz="1000" b="1" dirty="0">
                <a:solidFill>
                  <a:srgbClr val="FFC000"/>
                </a:solidFill>
                <a:effectLst>
                  <a:outerShdw blurRad="38100" dist="38100" dir="2700000" algn="tl">
                    <a:srgbClr val="000000">
                      <a:alpha val="43137"/>
                    </a:srgbClr>
                  </a:outerShdw>
                </a:effectLst>
              </a:rPr>
              <a:t>LT </a:t>
            </a:r>
            <a:r>
              <a:rPr lang="en-US" sz="1000" b="1" dirty="0" smtClean="0">
                <a:solidFill>
                  <a:srgbClr val="FFC000"/>
                </a:solidFill>
                <a:effectLst>
                  <a:outerShdw blurRad="38100" dist="38100" dir="2700000" algn="tl">
                    <a:srgbClr val="000000">
                      <a:alpha val="43137"/>
                    </a:srgbClr>
                  </a:outerShdw>
                </a:effectLst>
              </a:rPr>
              <a:t>Tungett/RP2 </a:t>
            </a:r>
            <a:r>
              <a:rPr lang="en-US" sz="1000" b="1" dirty="0">
                <a:solidFill>
                  <a:srgbClr val="FFC000"/>
                </a:solidFill>
                <a:effectLst>
                  <a:outerShdw blurRad="38100" dist="38100" dir="2700000" algn="tl">
                    <a:srgbClr val="000000">
                      <a:alpha val="43137"/>
                    </a:srgbClr>
                  </a:outerShdw>
                </a:effectLst>
              </a:rPr>
              <a:t>Gaddy</a:t>
            </a:r>
          </a:p>
        </p:txBody>
      </p:sp>
      <p:sp>
        <p:nvSpPr>
          <p:cNvPr id="65" name="Rounded Rectangle 64"/>
          <p:cNvSpPr/>
          <p:nvPr/>
        </p:nvSpPr>
        <p:spPr>
          <a:xfrm>
            <a:off x="4013200" y="1008655"/>
            <a:ext cx="1981200" cy="609600"/>
          </a:xfrm>
          <a:prstGeom prst="roundRect">
            <a:avLst/>
          </a:prstGeom>
          <a:solidFill>
            <a:schemeClr val="accent4">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9BBB59">
                    <a:lumMod val="75000"/>
                  </a:srgbClr>
                </a:solidFill>
                <a:effectLst>
                  <a:outerShdw blurRad="38100" dist="38100" dir="2700000" algn="tl">
                    <a:srgbClr val="000000">
                      <a:alpha val="43137"/>
                    </a:srgbClr>
                  </a:outerShdw>
                </a:effectLst>
              </a:rPr>
              <a:t>USSOCOM</a:t>
            </a:r>
          </a:p>
          <a:p>
            <a:pPr algn="ctr"/>
            <a:r>
              <a:rPr lang="en-US" sz="1050" b="1" dirty="0">
                <a:solidFill>
                  <a:srgbClr val="9BBB59">
                    <a:lumMod val="75000"/>
                  </a:srgbClr>
                </a:solidFill>
                <a:effectLst>
                  <a:outerShdw blurRad="38100" dist="38100" dir="2700000" algn="tl">
                    <a:srgbClr val="000000">
                      <a:alpha val="43137"/>
                    </a:srgbClr>
                  </a:outerShdw>
                </a:effectLst>
              </a:rPr>
              <a:t>COCOM Chaplain</a:t>
            </a:r>
          </a:p>
          <a:p>
            <a:pPr algn="ctr"/>
            <a:r>
              <a:rPr lang="en-US" sz="1050" b="1" dirty="0" smtClean="0">
                <a:solidFill>
                  <a:srgbClr val="9BBB59">
                    <a:lumMod val="75000"/>
                  </a:srgbClr>
                </a:solidFill>
                <a:effectLst>
                  <a:outerShdw blurRad="38100" dist="38100" dir="2700000" algn="tl">
                    <a:srgbClr val="000000">
                      <a:alpha val="43137"/>
                    </a:srgbClr>
                  </a:outerShdw>
                </a:effectLst>
              </a:rPr>
              <a:t>CH(COL) </a:t>
            </a:r>
            <a:r>
              <a:rPr lang="en-US" sz="1050" b="1" dirty="0" err="1" smtClean="0">
                <a:solidFill>
                  <a:srgbClr val="9BBB59">
                    <a:lumMod val="75000"/>
                  </a:srgbClr>
                </a:solidFill>
                <a:effectLst>
                  <a:outerShdw blurRad="38100" dist="38100" dir="2700000" algn="tl">
                    <a:srgbClr val="000000">
                      <a:alpha val="43137"/>
                    </a:srgbClr>
                  </a:outerShdw>
                </a:effectLst>
              </a:rPr>
              <a:t>Youstra</a:t>
            </a:r>
            <a:endParaRPr lang="en-US" sz="1050" b="1" dirty="0">
              <a:solidFill>
                <a:srgbClr val="9BBB59">
                  <a:lumMod val="75000"/>
                </a:srgbClr>
              </a:solidFill>
              <a:effectLst>
                <a:outerShdw blurRad="38100" dist="38100" dir="2700000" algn="tl">
                  <a:srgbClr val="000000">
                    <a:alpha val="43137"/>
                  </a:srgbClr>
                </a:outerShdw>
              </a:effectLst>
            </a:endParaRPr>
          </a:p>
        </p:txBody>
      </p:sp>
      <p:sp>
        <p:nvSpPr>
          <p:cNvPr id="66" name="Rounded Rectangle 65"/>
          <p:cNvSpPr/>
          <p:nvPr/>
        </p:nvSpPr>
        <p:spPr>
          <a:xfrm>
            <a:off x="5880099" y="4182171"/>
            <a:ext cx="2074859" cy="604799"/>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1</a:t>
            </a:r>
            <a:r>
              <a:rPr lang="en-US" sz="1100" b="1" baseline="30000" dirty="0">
                <a:solidFill>
                  <a:srgbClr val="FFC000"/>
                </a:solidFill>
                <a:effectLst>
                  <a:outerShdw blurRad="38100" dist="38100" dir="2700000" algn="tl">
                    <a:srgbClr val="000000">
                      <a:alpha val="43137"/>
                    </a:srgbClr>
                  </a:outerShdw>
                </a:effectLst>
              </a:rPr>
              <a:t>st</a:t>
            </a:r>
            <a:r>
              <a:rPr lang="en-US" sz="1100" b="1" dirty="0">
                <a:solidFill>
                  <a:srgbClr val="FFC000"/>
                </a:solidFill>
                <a:effectLst>
                  <a:outerShdw blurRad="38100" dist="38100" dir="2700000" algn="tl">
                    <a:srgbClr val="000000">
                      <a:alpha val="43137"/>
                    </a:srgbClr>
                  </a:outerShdw>
                </a:effectLst>
              </a:rPr>
              <a:t> MRB</a:t>
            </a:r>
          </a:p>
          <a:p>
            <a:pPr algn="ctr"/>
            <a:r>
              <a:rPr lang="en-US" sz="1000" b="1" dirty="0">
                <a:solidFill>
                  <a:srgbClr val="FFC000"/>
                </a:solidFill>
                <a:effectLst>
                  <a:outerShdw blurRad="38100" dist="38100" dir="2700000" algn="tl">
                    <a:srgbClr val="000000">
                      <a:alpha val="43137"/>
                    </a:srgbClr>
                  </a:outerShdw>
                </a:effectLst>
              </a:rPr>
              <a:t>Chaplain</a:t>
            </a:r>
          </a:p>
          <a:p>
            <a:pPr algn="ctr"/>
            <a:r>
              <a:rPr lang="en-US" sz="1000" b="1" dirty="0">
                <a:solidFill>
                  <a:srgbClr val="FFC000"/>
                </a:solidFill>
                <a:effectLst>
                  <a:outerShdw blurRad="38100" dist="38100" dir="2700000" algn="tl">
                    <a:srgbClr val="000000">
                      <a:alpha val="43137"/>
                    </a:srgbClr>
                  </a:outerShdw>
                </a:effectLst>
              </a:rPr>
              <a:t>LT </a:t>
            </a:r>
            <a:r>
              <a:rPr lang="en-US" sz="1000" b="1" dirty="0" smtClean="0">
                <a:solidFill>
                  <a:srgbClr val="FFC000"/>
                </a:solidFill>
                <a:effectLst>
                  <a:outerShdw blurRad="38100" dist="38100" dir="2700000" algn="tl">
                    <a:srgbClr val="000000">
                      <a:alpha val="43137"/>
                    </a:srgbClr>
                  </a:outerShdw>
                </a:effectLst>
              </a:rPr>
              <a:t>Johnson</a:t>
            </a:r>
            <a:r>
              <a:rPr lang="en-US" sz="1000" b="1" dirty="0" smtClean="0">
                <a:solidFill>
                  <a:srgbClr val="FFC000"/>
                </a:solidFill>
                <a:effectLst>
                  <a:outerShdw blurRad="38100" dist="38100" dir="2700000" algn="tl">
                    <a:srgbClr val="000000">
                      <a:alpha val="43137"/>
                    </a:srgbClr>
                  </a:outerShdw>
                </a:effectLst>
              </a:rPr>
              <a:t>/RP2 </a:t>
            </a:r>
            <a:r>
              <a:rPr lang="en-US" sz="1000" b="1" dirty="0">
                <a:solidFill>
                  <a:srgbClr val="FFC000"/>
                </a:solidFill>
                <a:effectLst>
                  <a:outerShdw blurRad="38100" dist="38100" dir="2700000" algn="tl">
                    <a:srgbClr val="000000">
                      <a:alpha val="43137"/>
                    </a:srgbClr>
                  </a:outerShdw>
                </a:effectLst>
              </a:rPr>
              <a:t>Tengco</a:t>
            </a:r>
          </a:p>
        </p:txBody>
      </p:sp>
      <p:sp>
        <p:nvSpPr>
          <p:cNvPr id="67" name="Rounded Rectangle 66"/>
          <p:cNvSpPr/>
          <p:nvPr/>
        </p:nvSpPr>
        <p:spPr>
          <a:xfrm>
            <a:off x="3240314" y="4182171"/>
            <a:ext cx="2068287" cy="609600"/>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1</a:t>
            </a:r>
            <a:r>
              <a:rPr lang="en-US" sz="1100" b="1" baseline="30000" dirty="0">
                <a:solidFill>
                  <a:srgbClr val="FFC000"/>
                </a:solidFill>
                <a:effectLst>
                  <a:outerShdw blurRad="38100" dist="38100" dir="2700000" algn="tl">
                    <a:srgbClr val="000000">
                      <a:alpha val="43137"/>
                    </a:srgbClr>
                  </a:outerShdw>
                </a:effectLst>
              </a:rPr>
              <a:t>st</a:t>
            </a:r>
            <a:r>
              <a:rPr lang="en-US" sz="1100" b="1" dirty="0">
                <a:solidFill>
                  <a:srgbClr val="FFC000"/>
                </a:solidFill>
                <a:effectLst>
                  <a:outerShdw blurRad="38100" dist="38100" dir="2700000" algn="tl">
                    <a:srgbClr val="000000">
                      <a:alpha val="43137"/>
                    </a:srgbClr>
                  </a:outerShdw>
                </a:effectLst>
              </a:rPr>
              <a:t> MRSB</a:t>
            </a:r>
          </a:p>
          <a:p>
            <a:pPr algn="ctr"/>
            <a:r>
              <a:rPr lang="en-US" sz="1000" b="1" dirty="0">
                <a:solidFill>
                  <a:srgbClr val="FFC000"/>
                </a:solidFill>
                <a:effectLst>
                  <a:outerShdw blurRad="38100" dist="38100" dir="2700000" algn="tl">
                    <a:srgbClr val="000000">
                      <a:alpha val="43137"/>
                    </a:srgbClr>
                  </a:outerShdw>
                </a:effectLst>
              </a:rPr>
              <a:t>Chaplain/RP</a:t>
            </a:r>
          </a:p>
          <a:p>
            <a:pPr algn="ctr"/>
            <a:r>
              <a:rPr lang="en-US" sz="1000" b="1" dirty="0">
                <a:solidFill>
                  <a:schemeClr val="bg1">
                    <a:lumMod val="65000"/>
                  </a:schemeClr>
                </a:solidFill>
                <a:effectLst>
                  <a:outerShdw blurRad="38100" dist="38100" dir="2700000" algn="tl">
                    <a:srgbClr val="000000">
                      <a:alpha val="43137"/>
                    </a:srgbClr>
                  </a:outerShdw>
                </a:effectLst>
              </a:rPr>
              <a:t>LT </a:t>
            </a:r>
            <a:r>
              <a:rPr lang="en-US" sz="1000" b="1" dirty="0" smtClean="0">
                <a:solidFill>
                  <a:schemeClr val="bg1">
                    <a:lumMod val="65000"/>
                  </a:schemeClr>
                </a:solidFill>
                <a:effectLst>
                  <a:outerShdw blurRad="38100" dist="38100" dir="2700000" algn="tl">
                    <a:srgbClr val="000000">
                      <a:alpha val="43137"/>
                    </a:srgbClr>
                  </a:outerShdw>
                </a:effectLst>
              </a:rPr>
              <a:t>Johnson/RP2 </a:t>
            </a:r>
            <a:r>
              <a:rPr lang="en-US" sz="1000" b="1" dirty="0">
                <a:solidFill>
                  <a:schemeClr val="bg1">
                    <a:lumMod val="65000"/>
                  </a:schemeClr>
                </a:solidFill>
                <a:effectLst>
                  <a:outerShdw blurRad="38100" dist="38100" dir="2700000" algn="tl">
                    <a:srgbClr val="000000">
                      <a:alpha val="43137"/>
                    </a:srgbClr>
                  </a:outerShdw>
                </a:effectLst>
              </a:rPr>
              <a:t>Tengco</a:t>
            </a:r>
          </a:p>
        </p:txBody>
      </p:sp>
      <p:sp>
        <p:nvSpPr>
          <p:cNvPr id="68" name="Rounded Rectangle 67"/>
          <p:cNvSpPr/>
          <p:nvPr/>
        </p:nvSpPr>
        <p:spPr>
          <a:xfrm>
            <a:off x="3251201" y="4942572"/>
            <a:ext cx="2057400" cy="609600"/>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2</a:t>
            </a:r>
            <a:r>
              <a:rPr lang="en-US" sz="1100" b="1" baseline="30000" dirty="0">
                <a:solidFill>
                  <a:srgbClr val="FFC000"/>
                </a:solidFill>
                <a:effectLst>
                  <a:outerShdw blurRad="38100" dist="38100" dir="2700000" algn="tl">
                    <a:srgbClr val="000000">
                      <a:alpha val="43137"/>
                    </a:srgbClr>
                  </a:outerShdw>
                </a:effectLst>
              </a:rPr>
              <a:t>nd</a:t>
            </a:r>
            <a:r>
              <a:rPr lang="en-US" sz="1100" b="1" dirty="0">
                <a:solidFill>
                  <a:srgbClr val="FFC000"/>
                </a:solidFill>
                <a:effectLst>
                  <a:outerShdw blurRad="38100" dist="38100" dir="2700000" algn="tl">
                    <a:srgbClr val="000000">
                      <a:alpha val="43137"/>
                    </a:srgbClr>
                  </a:outerShdw>
                </a:effectLst>
              </a:rPr>
              <a:t> MRSB</a:t>
            </a:r>
          </a:p>
          <a:p>
            <a:pPr algn="ctr"/>
            <a:r>
              <a:rPr lang="en-US" sz="1000" b="1" dirty="0">
                <a:solidFill>
                  <a:srgbClr val="FFC000"/>
                </a:solidFill>
                <a:effectLst>
                  <a:outerShdw blurRad="38100" dist="38100" dir="2700000" algn="tl">
                    <a:srgbClr val="000000">
                      <a:alpha val="43137"/>
                    </a:srgbClr>
                  </a:outerShdw>
                </a:effectLst>
              </a:rPr>
              <a:t>Chaplain</a:t>
            </a:r>
          </a:p>
          <a:p>
            <a:pPr algn="ctr"/>
            <a:r>
              <a:rPr lang="en-US" sz="1000" b="1" dirty="0" smtClean="0">
                <a:solidFill>
                  <a:schemeClr val="bg1">
                    <a:lumMod val="65000"/>
                  </a:schemeClr>
                </a:solidFill>
                <a:effectLst>
                  <a:outerShdw blurRad="38100" dist="38100" dir="2700000" algn="tl">
                    <a:srgbClr val="000000">
                      <a:alpha val="43137"/>
                    </a:srgbClr>
                  </a:outerShdw>
                </a:effectLst>
              </a:rPr>
              <a:t>LCDR Wesson/RP2 </a:t>
            </a:r>
            <a:r>
              <a:rPr lang="en-US" sz="1000" b="1" dirty="0">
                <a:solidFill>
                  <a:schemeClr val="bg1">
                    <a:lumMod val="65000"/>
                  </a:schemeClr>
                </a:solidFill>
                <a:effectLst>
                  <a:outerShdw blurRad="38100" dist="38100" dir="2700000" algn="tl">
                    <a:srgbClr val="000000">
                      <a:alpha val="43137"/>
                    </a:srgbClr>
                  </a:outerShdw>
                </a:effectLst>
              </a:rPr>
              <a:t>Gray</a:t>
            </a:r>
          </a:p>
        </p:txBody>
      </p:sp>
      <p:sp>
        <p:nvSpPr>
          <p:cNvPr id="69" name="Rounded Rectangle 68"/>
          <p:cNvSpPr/>
          <p:nvPr/>
        </p:nvSpPr>
        <p:spPr>
          <a:xfrm>
            <a:off x="3251201" y="5702973"/>
            <a:ext cx="2057400" cy="609600"/>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3</a:t>
            </a:r>
            <a:r>
              <a:rPr lang="en-US" sz="1100" b="1" baseline="30000" dirty="0">
                <a:solidFill>
                  <a:srgbClr val="FFC000"/>
                </a:solidFill>
                <a:effectLst>
                  <a:outerShdw blurRad="38100" dist="38100" dir="2700000" algn="tl">
                    <a:srgbClr val="000000">
                      <a:alpha val="43137"/>
                    </a:srgbClr>
                  </a:outerShdw>
                </a:effectLst>
              </a:rPr>
              <a:t>rd</a:t>
            </a:r>
            <a:r>
              <a:rPr lang="en-US" sz="1100" b="1" dirty="0">
                <a:solidFill>
                  <a:srgbClr val="FFC000"/>
                </a:solidFill>
                <a:effectLst>
                  <a:outerShdw blurRad="38100" dist="38100" dir="2700000" algn="tl">
                    <a:srgbClr val="000000">
                      <a:alpha val="43137"/>
                    </a:srgbClr>
                  </a:outerShdw>
                </a:effectLst>
              </a:rPr>
              <a:t> MRSB</a:t>
            </a:r>
          </a:p>
          <a:p>
            <a:pPr algn="ctr"/>
            <a:r>
              <a:rPr lang="en-US" sz="1000" b="1" dirty="0">
                <a:solidFill>
                  <a:srgbClr val="FFC000"/>
                </a:solidFill>
                <a:effectLst>
                  <a:outerShdw blurRad="38100" dist="38100" dir="2700000" algn="tl">
                    <a:srgbClr val="000000">
                      <a:alpha val="43137"/>
                    </a:srgbClr>
                  </a:outerShdw>
                </a:effectLst>
              </a:rPr>
              <a:t>Chaplain</a:t>
            </a:r>
          </a:p>
          <a:p>
            <a:pPr algn="ctr"/>
            <a:r>
              <a:rPr lang="en-US" sz="1000" b="1" dirty="0">
                <a:solidFill>
                  <a:schemeClr val="bg1">
                    <a:lumMod val="65000"/>
                  </a:schemeClr>
                </a:solidFill>
                <a:effectLst>
                  <a:outerShdw blurRad="38100" dist="38100" dir="2700000" algn="tl">
                    <a:srgbClr val="000000">
                      <a:alpha val="43137"/>
                    </a:srgbClr>
                  </a:outerShdw>
                </a:effectLst>
              </a:rPr>
              <a:t>LT </a:t>
            </a:r>
            <a:r>
              <a:rPr lang="en-US" sz="1000" b="1" dirty="0" smtClean="0">
                <a:solidFill>
                  <a:schemeClr val="bg1">
                    <a:lumMod val="65000"/>
                  </a:schemeClr>
                </a:solidFill>
                <a:effectLst>
                  <a:outerShdw blurRad="38100" dist="38100" dir="2700000" algn="tl">
                    <a:srgbClr val="000000">
                      <a:alpha val="43137"/>
                    </a:srgbClr>
                  </a:outerShdw>
                </a:effectLst>
              </a:rPr>
              <a:t>Tungett/RP2 </a:t>
            </a:r>
            <a:r>
              <a:rPr lang="en-US" sz="1000" b="1" dirty="0">
                <a:solidFill>
                  <a:schemeClr val="bg1">
                    <a:lumMod val="65000"/>
                  </a:schemeClr>
                </a:solidFill>
                <a:effectLst>
                  <a:outerShdw blurRad="38100" dist="38100" dir="2700000" algn="tl">
                    <a:srgbClr val="000000">
                      <a:alpha val="43137"/>
                    </a:srgbClr>
                  </a:outerShdw>
                </a:effectLst>
              </a:rPr>
              <a:t>Gaddy</a:t>
            </a:r>
          </a:p>
        </p:txBody>
      </p:sp>
      <p:sp>
        <p:nvSpPr>
          <p:cNvPr id="70" name="Rounded Rectangle 69"/>
          <p:cNvSpPr/>
          <p:nvPr/>
        </p:nvSpPr>
        <p:spPr>
          <a:xfrm>
            <a:off x="3251201" y="2678655"/>
            <a:ext cx="2057400" cy="727741"/>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C000"/>
                </a:solidFill>
                <a:effectLst>
                  <a:outerShdw blurRad="38100" dist="38100" dir="2700000" algn="tl">
                    <a:srgbClr val="000000">
                      <a:alpha val="43137"/>
                    </a:srgbClr>
                  </a:outerShdw>
                </a:effectLst>
              </a:rPr>
              <a:t>MRSG</a:t>
            </a:r>
          </a:p>
          <a:p>
            <a:pPr algn="ctr"/>
            <a:r>
              <a:rPr lang="en-US" sz="1000" b="1" dirty="0">
                <a:solidFill>
                  <a:srgbClr val="FFC000"/>
                </a:solidFill>
                <a:effectLst>
                  <a:outerShdw blurRad="38100" dist="38100" dir="2700000" algn="tl">
                    <a:srgbClr val="000000">
                      <a:alpha val="43137"/>
                    </a:srgbClr>
                  </a:outerShdw>
                </a:effectLst>
              </a:rPr>
              <a:t>Deputy Force/Group Chaplain</a:t>
            </a:r>
          </a:p>
          <a:p>
            <a:pPr algn="ctr"/>
            <a:r>
              <a:rPr lang="en-US" sz="1000" b="1" dirty="0">
                <a:solidFill>
                  <a:srgbClr val="FFC000"/>
                </a:solidFill>
                <a:effectLst>
                  <a:outerShdw blurRad="38100" dist="38100" dir="2700000" algn="tl">
                    <a:srgbClr val="000000">
                      <a:alpha val="43137"/>
                    </a:srgbClr>
                  </a:outerShdw>
                </a:effectLst>
              </a:rPr>
              <a:t>* </a:t>
            </a:r>
            <a:r>
              <a:rPr lang="en-US" sz="1000" b="1" dirty="0" smtClean="0">
                <a:solidFill>
                  <a:srgbClr val="FFC000"/>
                </a:solidFill>
                <a:effectLst>
                  <a:outerShdw blurRad="38100" dist="38100" dir="2700000" algn="tl">
                    <a:srgbClr val="000000">
                      <a:alpha val="43137"/>
                    </a:srgbClr>
                  </a:outerShdw>
                </a:effectLst>
              </a:rPr>
              <a:t>LCDR Hogan/[Gapped]</a:t>
            </a:r>
            <a:endParaRPr lang="en-US" sz="1000" b="1" dirty="0">
              <a:solidFill>
                <a:srgbClr val="FFC000"/>
              </a:solidFill>
              <a:effectLst>
                <a:outerShdw blurRad="38100" dist="38100" dir="2700000" algn="tl">
                  <a:srgbClr val="000000">
                    <a:alpha val="43137"/>
                  </a:srgbClr>
                </a:outerShdw>
              </a:effectLst>
            </a:endParaRPr>
          </a:p>
        </p:txBody>
      </p:sp>
      <p:cxnSp>
        <p:nvCxnSpPr>
          <p:cNvPr id="71" name="Straight Connector 70"/>
          <p:cNvCxnSpPr/>
          <p:nvPr/>
        </p:nvCxnSpPr>
        <p:spPr>
          <a:xfrm>
            <a:off x="5994400" y="1313455"/>
            <a:ext cx="304800" cy="0"/>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99200" y="1313455"/>
            <a:ext cx="0" cy="527001"/>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8800" y="1313455"/>
            <a:ext cx="3048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908800" y="1313455"/>
            <a:ext cx="0" cy="5270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908800" y="2450056"/>
            <a:ext cx="2" cy="11304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79901" y="2563100"/>
            <a:ext cx="262889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279901" y="2563100"/>
            <a:ext cx="5444" cy="1155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908800" y="2563100"/>
            <a:ext cx="260173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08601" y="4485059"/>
            <a:ext cx="578302" cy="1912"/>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308601" y="3042526"/>
            <a:ext cx="555170" cy="2958"/>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12003" y="5273942"/>
            <a:ext cx="578302" cy="1912"/>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308601" y="6043947"/>
            <a:ext cx="578302" cy="1912"/>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512326" y="2563100"/>
            <a:ext cx="0" cy="58494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8509000" y="2729900"/>
            <a:ext cx="2057400" cy="698267"/>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C000"/>
                </a:solidFill>
                <a:effectLst>
                  <a:outerShdw blurRad="38100" dist="38100" dir="2700000" algn="tl">
                    <a:srgbClr val="000000">
                      <a:alpha val="43137"/>
                    </a:srgbClr>
                  </a:outerShdw>
                </a:effectLst>
              </a:rPr>
              <a:t>MRTC</a:t>
            </a:r>
            <a:endParaRPr lang="en-US" sz="1100" b="1" dirty="0">
              <a:solidFill>
                <a:srgbClr val="FFC000"/>
              </a:solidFill>
              <a:effectLst>
                <a:outerShdw blurRad="38100" dist="38100" dir="2700000" algn="tl">
                  <a:srgbClr val="000000">
                    <a:alpha val="43137"/>
                  </a:srgbClr>
                </a:outerShdw>
              </a:effectLst>
            </a:endParaRPr>
          </a:p>
          <a:p>
            <a:pPr algn="ctr"/>
            <a:r>
              <a:rPr lang="en-US" sz="1000" b="1" dirty="0">
                <a:solidFill>
                  <a:srgbClr val="FFC000"/>
                </a:solidFill>
                <a:effectLst>
                  <a:outerShdw blurRad="38100" dist="38100" dir="2700000" algn="tl">
                    <a:srgbClr val="000000">
                      <a:alpha val="43137"/>
                    </a:srgbClr>
                  </a:outerShdw>
                </a:effectLst>
              </a:rPr>
              <a:t>Chaplain</a:t>
            </a:r>
          </a:p>
          <a:p>
            <a:pPr algn="ctr"/>
            <a:r>
              <a:rPr lang="en-US" sz="1000" b="1" dirty="0">
                <a:solidFill>
                  <a:srgbClr val="FFC000"/>
                </a:solidFill>
                <a:effectLst>
                  <a:outerShdw blurRad="38100" dist="38100" dir="2700000" algn="tl">
                    <a:srgbClr val="000000">
                      <a:alpha val="43137"/>
                    </a:srgbClr>
                  </a:outerShdw>
                </a:effectLst>
              </a:rPr>
              <a:t>(LT </a:t>
            </a:r>
            <a:r>
              <a:rPr lang="en-US" sz="1000" b="1" dirty="0" smtClean="0">
                <a:solidFill>
                  <a:srgbClr val="FFC000"/>
                </a:solidFill>
                <a:effectLst>
                  <a:outerShdw blurRad="38100" dist="38100" dir="2700000" algn="tl">
                    <a:srgbClr val="000000">
                      <a:alpha val="43137"/>
                    </a:srgbClr>
                  </a:outerShdw>
                </a:effectLst>
              </a:rPr>
              <a:t>Matson, Reservist)</a:t>
            </a:r>
            <a:endParaRPr lang="en-US" sz="1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2446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15968" y="0"/>
            <a:ext cx="7876032" cy="896112"/>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MARSOC RST Selection</a:t>
            </a:r>
            <a:endParaRPr lang="en-US" dirty="0">
              <a:solidFill>
                <a:schemeClr val="tx1"/>
              </a:solidFill>
            </a:endParaRPr>
          </a:p>
        </p:txBody>
      </p:sp>
      <p:sp>
        <p:nvSpPr>
          <p:cNvPr id="10" name="Rectangle 9"/>
          <p:cNvSpPr/>
          <p:nvPr/>
        </p:nvSpPr>
        <p:spPr>
          <a:xfrm>
            <a:off x="2758271" y="1062457"/>
            <a:ext cx="6643501" cy="5170646"/>
          </a:xfrm>
          <a:prstGeom prst="rect">
            <a:avLst/>
          </a:prstGeom>
        </p:spPr>
        <p:txBody>
          <a:bodyPr wrap="square">
            <a:spAutoFit/>
          </a:bodyPr>
          <a:lstStyle/>
          <a:p>
            <a:pPr algn="ctr"/>
            <a:r>
              <a:rPr lang="en-US" sz="2000" b="1" u="sng" dirty="0" smtClean="0"/>
              <a:t>REQUIREMENTS</a:t>
            </a:r>
            <a:endParaRPr lang="en-US" b="1" u="sng" dirty="0" smtClean="0"/>
          </a:p>
          <a:p>
            <a:pPr marL="285750" indent="-285750">
              <a:buFont typeface="Arial" charset="0"/>
              <a:buChar char="•"/>
            </a:pPr>
            <a:r>
              <a:rPr lang="en-US" dirty="0" smtClean="0"/>
              <a:t>Receive nomination from Chaplain Corps Detailer</a:t>
            </a:r>
          </a:p>
          <a:p>
            <a:pPr marL="285750" indent="-285750">
              <a:buFont typeface="Arial" charset="0"/>
              <a:buChar char="•"/>
            </a:pPr>
            <a:r>
              <a:rPr lang="en-US" dirty="0" smtClean="0"/>
              <a:t>Letters of Recommendation from CO &amp; Supervisory Chaplain</a:t>
            </a:r>
          </a:p>
          <a:p>
            <a:pPr marL="285750" indent="-285750">
              <a:buFont typeface="Arial" charset="0"/>
              <a:buChar char="•"/>
            </a:pPr>
            <a:r>
              <a:rPr lang="en-US" dirty="0" smtClean="0"/>
              <a:t>Interview w/ MARSOC Chaplain &amp; receiving Unit</a:t>
            </a:r>
          </a:p>
          <a:p>
            <a:pPr marL="285750" indent="-285750">
              <a:buFont typeface="Arial" charset="0"/>
              <a:buChar char="•"/>
            </a:pPr>
            <a:r>
              <a:rPr lang="en-US" dirty="0" smtClean="0"/>
              <a:t>FMF </a:t>
            </a:r>
            <a:r>
              <a:rPr lang="en-US" dirty="0"/>
              <a:t>Qualification </a:t>
            </a:r>
            <a:r>
              <a:rPr lang="en-US" dirty="0" smtClean="0"/>
              <a:t>for supervisory assignments</a:t>
            </a:r>
          </a:p>
          <a:p>
            <a:pPr marL="285750" indent="-285750">
              <a:buFont typeface="Arial" charset="0"/>
              <a:buChar char="•"/>
            </a:pPr>
            <a:endParaRPr lang="en-US" dirty="0"/>
          </a:p>
          <a:p>
            <a:pPr algn="ctr"/>
            <a:r>
              <a:rPr lang="en-US" sz="2000" b="1" u="sng" dirty="0" smtClean="0"/>
              <a:t>PLUSES</a:t>
            </a:r>
            <a:endParaRPr lang="en-US" sz="2000" b="1" dirty="0" smtClean="0"/>
          </a:p>
          <a:p>
            <a:pPr marL="285750" indent="-285750">
              <a:buFont typeface="Arial" charset="0"/>
              <a:buChar char="•"/>
            </a:pPr>
            <a:r>
              <a:rPr lang="en-US" dirty="0" smtClean="0"/>
              <a:t>TS-SCI eligible</a:t>
            </a:r>
          </a:p>
          <a:p>
            <a:pPr marL="285750" indent="-285750">
              <a:buFont typeface="Arial" charset="0"/>
              <a:buChar char="•"/>
            </a:pPr>
            <a:r>
              <a:rPr lang="en-US" dirty="0" smtClean="0"/>
              <a:t>Previous SOF experience for supervisory assignments</a:t>
            </a:r>
          </a:p>
          <a:p>
            <a:endParaRPr lang="en-US" sz="2000" dirty="0" smtClean="0"/>
          </a:p>
          <a:p>
            <a:pPr algn="ctr"/>
            <a:r>
              <a:rPr lang="en-US" sz="2000" b="1" u="sng" dirty="0" smtClean="0"/>
              <a:t>REQUIRED Qualifications</a:t>
            </a:r>
            <a:endParaRPr lang="en-US" sz="2000" b="1" dirty="0"/>
          </a:p>
          <a:p>
            <a:pPr marL="285750" indent="-285750">
              <a:buFont typeface="Arial" charset="0"/>
              <a:buChar char="•"/>
            </a:pPr>
            <a:r>
              <a:rPr lang="en-US" dirty="0" smtClean="0"/>
              <a:t>Introduction to SOF (online)</a:t>
            </a:r>
          </a:p>
          <a:p>
            <a:pPr marL="285750" indent="-285750">
              <a:buFont typeface="Arial" charset="0"/>
              <a:buChar char="•"/>
            </a:pPr>
            <a:r>
              <a:rPr lang="en-US" dirty="0" smtClean="0"/>
              <a:t>Joint Religious Support Team Orientation</a:t>
            </a:r>
          </a:p>
          <a:p>
            <a:pPr marL="285750" indent="-285750">
              <a:buFont typeface="Arial" charset="0"/>
              <a:buChar char="•"/>
            </a:pPr>
            <a:r>
              <a:rPr lang="en-US" dirty="0" smtClean="0"/>
              <a:t>Full-spectrum SERE</a:t>
            </a:r>
          </a:p>
          <a:p>
            <a:pPr marL="285750" indent="-285750">
              <a:buFont typeface="Arial" charset="0"/>
              <a:buChar char="•"/>
            </a:pPr>
            <a:r>
              <a:rPr lang="en-US" dirty="0" smtClean="0"/>
              <a:t>FMF Qualification</a:t>
            </a:r>
          </a:p>
          <a:p>
            <a:pPr marL="285750" indent="-285750">
              <a:buFont typeface="Arial" charset="0"/>
              <a:buChar char="•"/>
            </a:pPr>
            <a:r>
              <a:rPr lang="en-US" dirty="0" smtClean="0"/>
              <a:t>Advanced </a:t>
            </a:r>
            <a:r>
              <a:rPr lang="en-US" dirty="0"/>
              <a:t>Joint Religious Support Team </a:t>
            </a:r>
            <a:r>
              <a:rPr lang="en-US" dirty="0" smtClean="0"/>
              <a:t>Certificate (</a:t>
            </a:r>
            <a:r>
              <a:rPr lang="en-US" i="1" dirty="0" smtClean="0"/>
              <a:t>optional</a:t>
            </a:r>
            <a:r>
              <a:rPr lang="en-US" dirty="0" smtClean="0"/>
              <a:t>)</a:t>
            </a:r>
          </a:p>
          <a:p>
            <a:pPr marL="285750" indent="-285750">
              <a:buFont typeface="Arial" charset="0"/>
              <a:buChar char="•"/>
            </a:pPr>
            <a:r>
              <a:rPr lang="en-US" dirty="0" smtClean="0"/>
              <a:t>Jump School (</a:t>
            </a:r>
            <a:r>
              <a:rPr lang="en-US" i="1" dirty="0" smtClean="0"/>
              <a:t>optional</a:t>
            </a:r>
            <a:r>
              <a:rPr lang="en-US" dirty="0" smtClean="0"/>
              <a:t>)</a:t>
            </a:r>
          </a:p>
          <a:p>
            <a:pPr marL="285750" indent="-285750">
              <a:buFont typeface="Arial" charset="0"/>
              <a:buChar cha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725" y="1062457"/>
            <a:ext cx="1905000" cy="1905000"/>
          </a:xfrm>
          <a:prstGeom prst="rect">
            <a:avLst/>
          </a:prstGeom>
        </p:spPr>
      </p:pic>
    </p:spTree>
    <p:extLst>
      <p:ext uri="{BB962C8B-B14F-4D97-AF65-F5344CB8AC3E}">
        <p14:creationId xmlns:p14="http://schemas.microsoft.com/office/powerpoint/2010/main" val="1187262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99439" y="143587"/>
            <a:ext cx="7892561" cy="584775"/>
          </a:xfrm>
          <a:prstGeom prst="rect">
            <a:avLst/>
          </a:prstGeom>
          <a:noFill/>
        </p:spPr>
        <p:txBody>
          <a:bodyPr wrap="square" rtlCol="0">
            <a:spAutoFit/>
          </a:bodyPr>
          <a:lstStyle/>
          <a:p>
            <a:pPr algn="ctr"/>
            <a:r>
              <a:rPr lang="en-US" sz="3200" dirty="0">
                <a:effectLst>
                  <a:outerShdw blurRad="50000" dist="30000" dir="5400000" algn="tl" rotWithShape="0">
                    <a:srgbClr val="000000">
                      <a:alpha val="30000"/>
                    </a:srgbClr>
                  </a:outerShdw>
                </a:effectLst>
                <a:latin typeface="+mj-lt"/>
                <a:ea typeface="+mj-ea"/>
                <a:cs typeface="+mj-cs"/>
              </a:rPr>
              <a:t>Role of the Religious Program Specialists (RPs)</a:t>
            </a:r>
          </a:p>
        </p:txBody>
      </p:sp>
      <p:sp>
        <p:nvSpPr>
          <p:cNvPr id="2" name="TextBox 1"/>
          <p:cNvSpPr txBox="1"/>
          <p:nvPr/>
        </p:nvSpPr>
        <p:spPr>
          <a:xfrm>
            <a:off x="2937733" y="1015117"/>
            <a:ext cx="5766322" cy="5355312"/>
          </a:xfrm>
          <a:prstGeom prst="rect">
            <a:avLst/>
          </a:prstGeom>
          <a:noFill/>
        </p:spPr>
        <p:txBody>
          <a:bodyPr wrap="none" rtlCol="0">
            <a:spAutoFit/>
          </a:bodyPr>
          <a:lstStyle/>
          <a:p>
            <a:r>
              <a:rPr lang="en-US" sz="2400" b="1" u="sng" dirty="0"/>
              <a:t>Capabilities of RPs</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Admin/logistics</a:t>
            </a:r>
          </a:p>
          <a:p>
            <a:pPr marL="742950" lvl="1" indent="-285750">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Financial/Budget Management</a:t>
            </a:r>
            <a:endParaRPr lang="en-US" dirty="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Counseling triage</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Interpersonal communication</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Protection of confidential/privileged communication</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Deck-plate ministry/leadership</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Community relations </a:t>
            </a:r>
            <a:r>
              <a:rPr lang="en-US" dirty="0" smtClean="0">
                <a:ea typeface="Calibri" panose="020F0502020204030204" pitchFamily="34" charset="0"/>
                <a:cs typeface="Times New Roman" panose="02020603050405020304" pitchFamily="18" charset="0"/>
              </a:rPr>
              <a:t>projects</a:t>
            </a:r>
            <a:endParaRPr lang="en-US" dirty="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Physical security of assigned unit </a:t>
            </a:r>
            <a:r>
              <a:rPr lang="en-US" dirty="0" smtClean="0">
                <a:ea typeface="Calibri" panose="020F0502020204030204" pitchFamily="34" charset="0"/>
                <a:cs typeface="Times New Roman" panose="02020603050405020304" pitchFamily="18" charset="0"/>
              </a:rPr>
              <a:t>Chaplain</a:t>
            </a:r>
          </a:p>
          <a:p>
            <a:pPr marL="742950" lvl="1" indent="-285750">
              <a:buFont typeface="Arial" panose="020B0604020202020204" pitchFamily="34" charset="0"/>
              <a:buChar char="•"/>
            </a:pPr>
            <a:endParaRPr lang="en-US" dirty="0"/>
          </a:p>
          <a:p>
            <a:r>
              <a:rPr lang="en-US" sz="2400" b="1" u="sng" dirty="0"/>
              <a:t>Qualifications/Expectations</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Current Annual Training Requirements</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Enlisted FMF Qualification/Requalification</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Current Specialized </a:t>
            </a:r>
            <a:r>
              <a:rPr lang="en-US" dirty="0" smtClean="0">
                <a:ea typeface="Calibri" panose="020F0502020204030204" pitchFamily="34" charset="0"/>
                <a:cs typeface="Times New Roman" panose="02020603050405020304" pitchFamily="18" charset="0"/>
              </a:rPr>
              <a:t>Training</a:t>
            </a:r>
          </a:p>
          <a:p>
            <a:pPr marL="742950" lvl="1" indent="-285750">
              <a:buFont typeface="Arial" panose="020B0604020202020204" pitchFamily="34" charset="0"/>
              <a:buChar char="•"/>
            </a:pPr>
            <a:endParaRPr lang="en-US" dirty="0"/>
          </a:p>
          <a:p>
            <a:r>
              <a:rPr lang="en-US" sz="2400" b="1" u="sng" dirty="0"/>
              <a:t>Challenges</a:t>
            </a:r>
          </a:p>
          <a:p>
            <a:pPr marL="742950" lvl="1" indent="-285750">
              <a:buFont typeface="Arial" panose="020B0604020202020204" pitchFamily="34" charset="0"/>
              <a:buChar char="•"/>
            </a:pPr>
            <a:r>
              <a:rPr lang="en-US" dirty="0"/>
              <a:t>Gapped billets/Turnover/Skills</a:t>
            </a:r>
          </a:p>
          <a:p>
            <a:pPr marL="742950" lvl="1" indent="-285750">
              <a:buFont typeface="Arial" panose="020B0604020202020204" pitchFamily="34" charset="0"/>
              <a:buChar char="•"/>
            </a:pPr>
            <a:r>
              <a:rPr lang="en-US" dirty="0"/>
              <a:t>Deployment as </a:t>
            </a:r>
            <a:r>
              <a:rPr lang="en-US" dirty="0" smtClean="0"/>
              <a:t>RST</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446" y="1015117"/>
            <a:ext cx="1969753" cy="1996613"/>
          </a:xfrm>
          <a:prstGeom prst="rect">
            <a:avLst/>
          </a:prstGeom>
        </p:spPr>
      </p:pic>
    </p:spTree>
    <p:extLst>
      <p:ext uri="{BB962C8B-B14F-4D97-AF65-F5344CB8AC3E}">
        <p14:creationId xmlns:p14="http://schemas.microsoft.com/office/powerpoint/2010/main" val="27162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15968" y="67442"/>
            <a:ext cx="7876033" cy="769441"/>
          </a:xfrm>
          <a:prstGeom prst="rect">
            <a:avLst/>
          </a:prstGeom>
          <a:noFill/>
        </p:spPr>
        <p:txBody>
          <a:bodyPr wrap="square" rtlCol="0">
            <a:spAutoFit/>
          </a:bodyPr>
          <a:lstStyle/>
          <a:p>
            <a:pPr algn="ctr"/>
            <a:r>
              <a:rPr lang="en-US" sz="4400" dirty="0" smtClean="0">
                <a:effectLst>
                  <a:outerShdw blurRad="50000" dist="30000" dir="5400000" algn="tl" rotWithShape="0">
                    <a:srgbClr val="000000">
                      <a:alpha val="30000"/>
                    </a:srgbClr>
                  </a:outerShdw>
                </a:effectLst>
                <a:latin typeface="+mj-lt"/>
                <a:ea typeface="+mj-ea"/>
                <a:cs typeface="+mj-cs"/>
              </a:rPr>
              <a:t>MPOTFF</a:t>
            </a:r>
            <a:endParaRPr lang="en-US" sz="4400" dirty="0">
              <a:effectLst>
                <a:outerShdw blurRad="50000" dist="30000" dir="5400000" algn="tl" rotWithShape="0">
                  <a:srgbClr val="000000">
                    <a:alpha val="30000"/>
                  </a:srgbClr>
                </a:outerShdw>
              </a:effectLst>
              <a:latin typeface="+mj-lt"/>
              <a:ea typeface="+mj-ea"/>
              <a:cs typeface="+mj-cs"/>
            </a:endParaRPr>
          </a:p>
        </p:txBody>
      </p:sp>
      <p:sp>
        <p:nvSpPr>
          <p:cNvPr id="9" name="Rectangle 8"/>
          <p:cNvSpPr/>
          <p:nvPr/>
        </p:nvSpPr>
        <p:spPr>
          <a:xfrm>
            <a:off x="2354460" y="1781227"/>
            <a:ext cx="8915400" cy="3416320"/>
          </a:xfrm>
          <a:prstGeom prst="rect">
            <a:avLst/>
          </a:prstGeom>
        </p:spPr>
        <p:txBody>
          <a:bodyPr wrap="square">
            <a:spAutoFit/>
          </a:bodyPr>
          <a:lstStyle/>
          <a:p>
            <a:pPr marL="228600" indent="-228600">
              <a:buFont typeface="Wingdings" panose="05000000000000000000" pitchFamily="2" charset="2"/>
              <a:buChar char=""/>
            </a:pPr>
            <a:r>
              <a:rPr lang="en-US" sz="2400" b="1" dirty="0" smtClean="0">
                <a:latin typeface="Calibri" panose="020F0502020204030204" pitchFamily="34" charset="0"/>
                <a:ea typeface="Calibri" panose="020F0502020204030204" pitchFamily="34" charset="0"/>
                <a:cs typeface="Times New Roman" panose="02020603050405020304" pitchFamily="18" charset="0"/>
              </a:rPr>
              <a:t>Marine Raider RSTs are integral to the MPOTFF team</a:t>
            </a:r>
          </a:p>
          <a:p>
            <a:pPr marL="228600" indent="-228600">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Wingdings" panose="05000000000000000000" pitchFamily="2" charset="2"/>
              <a:buChar char=""/>
            </a:pPr>
            <a:r>
              <a:rPr lang="en-US" sz="2400" b="1" dirty="0" smtClean="0">
                <a:latin typeface="Calibri" panose="020F0502020204030204" pitchFamily="34" charset="0"/>
                <a:ea typeface="Calibri" panose="020F0502020204030204" pitchFamily="34" charset="0"/>
                <a:cs typeface="Times New Roman" panose="02020603050405020304" pitchFamily="18" charset="0"/>
              </a:rPr>
              <a:t>Commander’s #1 priority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one-stop </a:t>
            </a:r>
            <a:r>
              <a:rPr lang="en-US" sz="2400" b="1" dirty="0">
                <a:latin typeface="Calibri" panose="020F0502020204030204" pitchFamily="34" charset="0"/>
                <a:ea typeface="Calibri" panose="020F0502020204030204" pitchFamily="34" charset="0"/>
                <a:cs typeface="Times New Roman" panose="02020603050405020304" pitchFamily="18" charset="0"/>
              </a:rPr>
              <a:t>shop </a:t>
            </a:r>
            <a:r>
              <a:rPr lang="en-US" sz="2400" b="1" dirty="0" smtClean="0">
                <a:latin typeface="Calibri" panose="020F0502020204030204" pitchFamily="34" charset="0"/>
                <a:ea typeface="Calibri" panose="020F0502020204030204" pitchFamily="34" charset="0"/>
                <a:cs typeface="Times New Roman" panose="02020603050405020304" pitchFamily="18" charset="0"/>
              </a:rPr>
              <a:t>for:</a:t>
            </a:r>
          </a:p>
          <a:p>
            <a:pPr marL="685800" lvl="1" indent="-228600">
              <a:buFont typeface="Wingdings" panose="05000000000000000000" pitchFamily="2" charset="2"/>
              <a:buChar char=""/>
            </a:pPr>
            <a:r>
              <a:rPr lang="en-US" b="1" i="1" dirty="0" smtClean="0">
                <a:latin typeface="Calibri" panose="020F0502020204030204" pitchFamily="34" charset="0"/>
                <a:ea typeface="Calibri" panose="020F0502020204030204" pitchFamily="34" charset="0"/>
                <a:cs typeface="Times New Roman" panose="02020603050405020304" pitchFamily="18" charset="0"/>
              </a:rPr>
              <a:t>Spiritual Performance</a:t>
            </a:r>
          </a:p>
          <a:p>
            <a:pPr marL="685800" lvl="1" indent="-228600">
              <a:buFont typeface="Wingdings" panose="05000000000000000000" pitchFamily="2" charset="2"/>
              <a:buChar char=""/>
            </a:pPr>
            <a:r>
              <a:rPr lang="en-US" b="1" i="1" dirty="0" smtClean="0">
                <a:latin typeface="Calibri" panose="020F0502020204030204" pitchFamily="34" charset="0"/>
                <a:ea typeface="Calibri" panose="020F0502020204030204" pitchFamily="34" charset="0"/>
                <a:cs typeface="Times New Roman" panose="02020603050405020304" pitchFamily="18" charset="0"/>
              </a:rPr>
              <a:t>Human Performance</a:t>
            </a:r>
          </a:p>
          <a:p>
            <a:pPr marL="685800" lvl="1" indent="-228600">
              <a:buFont typeface="Wingdings" panose="05000000000000000000" pitchFamily="2" charset="2"/>
              <a:buChar char=""/>
            </a:pPr>
            <a:r>
              <a:rPr lang="en-US" b="1" i="1" dirty="0" smtClean="0">
                <a:latin typeface="Calibri" panose="020F0502020204030204" pitchFamily="34" charset="0"/>
                <a:ea typeface="Calibri" panose="020F0502020204030204" pitchFamily="34" charset="0"/>
                <a:cs typeface="Times New Roman" panose="02020603050405020304" pitchFamily="18" charset="0"/>
              </a:rPr>
              <a:t>Unit, Personal, and Family Readiness</a:t>
            </a:r>
          </a:p>
          <a:p>
            <a:pPr marL="685800" lvl="1" indent="-228600">
              <a:buFont typeface="Wingdings" panose="05000000000000000000" pitchFamily="2" charset="2"/>
              <a:buChar char=""/>
            </a:pPr>
            <a:r>
              <a:rPr lang="en-US" b="1" i="1" dirty="0" smtClean="0">
                <a:latin typeface="Calibri" panose="020F0502020204030204" pitchFamily="34" charset="0"/>
                <a:ea typeface="Calibri" panose="020F0502020204030204" pitchFamily="34" charset="0"/>
                <a:cs typeface="Times New Roman" panose="02020603050405020304" pitchFamily="18" charset="0"/>
              </a:rPr>
              <a:t>Medical</a:t>
            </a:r>
          </a:p>
          <a:p>
            <a:pPr marL="685800" lvl="1" indent="-228600">
              <a:buFont typeface="Wingdings" panose="05000000000000000000" pitchFamily="2" charset="2"/>
              <a:buChar char=""/>
            </a:pPr>
            <a:r>
              <a:rPr lang="en-US" b="1" i="1" dirty="0" smtClean="0">
                <a:latin typeface="Calibri" panose="020F0502020204030204" pitchFamily="34" charset="0"/>
                <a:ea typeface="Calibri" panose="020F0502020204030204" pitchFamily="34" charset="0"/>
                <a:cs typeface="Times New Roman" panose="02020603050405020304" pitchFamily="18" charset="0"/>
              </a:rPr>
              <a:t>Safety</a:t>
            </a:r>
          </a:p>
          <a:p>
            <a:pPr marL="685800" lvl="1" indent="-228600">
              <a:buFont typeface="Wingdings" panose="05000000000000000000" pitchFamily="2" charset="2"/>
              <a:buChar char=""/>
            </a:pPr>
            <a:r>
              <a:rPr lang="en-US" b="1" i="1" dirty="0" smtClean="0">
                <a:latin typeface="Calibri" panose="020F0502020204030204" pitchFamily="34" charset="0"/>
                <a:ea typeface="Calibri" panose="020F0502020204030204" pitchFamily="34" charset="0"/>
                <a:cs typeface="Times New Roman" panose="02020603050405020304" pitchFamily="18" charset="0"/>
              </a:rPr>
              <a:t>Transition Management</a:t>
            </a:r>
          </a:p>
          <a:p>
            <a:pPr marL="228600" indent="-228600">
              <a:buFont typeface="Wingdings" panose="05000000000000000000" pitchFamily="2" charset="2"/>
              <a:buChar char=""/>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Wingdings" panose="05000000000000000000" pitchFamily="2" charset="2"/>
              <a:buChar char=""/>
            </a:pPr>
            <a:r>
              <a:rPr lang="en-US" sz="2400" b="1" dirty="0" smtClean="0">
                <a:latin typeface="Calibri" panose="020F0502020204030204" pitchFamily="34" charset="0"/>
                <a:ea typeface="Calibri" panose="020F0502020204030204" pitchFamily="34" charset="0"/>
                <a:cs typeface="Times New Roman" panose="02020603050405020304" pitchFamily="18" charset="0"/>
              </a:rPr>
              <a:t>Integrated, synchronized, multi-disciplinary team</a:t>
            </a:r>
          </a:p>
        </p:txBody>
      </p:sp>
      <p:pic>
        <p:nvPicPr>
          <p:cNvPr id="2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743" y="2547224"/>
            <a:ext cx="2590755" cy="2068738"/>
          </a:xfrm>
          <a:prstGeom prst="rect">
            <a:avLst/>
          </a:prstGeom>
        </p:spPr>
      </p:pic>
    </p:spTree>
    <p:extLst>
      <p:ext uri="{BB962C8B-B14F-4D97-AF65-F5344CB8AC3E}">
        <p14:creationId xmlns:p14="http://schemas.microsoft.com/office/powerpoint/2010/main" val="2401882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2"/>
          <p:cNvSpPr>
            <a:spLocks noChangeArrowheads="1"/>
          </p:cNvSpPr>
          <p:nvPr/>
        </p:nvSpPr>
        <p:spPr bwMode="auto">
          <a:xfrm>
            <a:off x="7650854" y="5499309"/>
            <a:ext cx="4445794" cy="798303"/>
          </a:xfrm>
          <a:prstGeom prst="rect">
            <a:avLst/>
          </a:prstGeom>
          <a:solidFill>
            <a:schemeClr val="bg1"/>
          </a:solidFill>
          <a:ln w="9525">
            <a:noFill/>
            <a:miter lim="800000"/>
            <a:headEnd/>
            <a:tailEnd/>
          </a:ln>
        </p:spPr>
        <p:txBody>
          <a:bodyPr wrap="none" anchor="ctr"/>
          <a:lstStyle/>
          <a:p>
            <a:pPr algn="ctr"/>
            <a:r>
              <a:rPr lang="en-US" b="1" dirty="0"/>
              <a:t>Holistic Integration of </a:t>
            </a:r>
            <a:endParaRPr lang="en-US" b="1" dirty="0" smtClean="0"/>
          </a:p>
          <a:p>
            <a:pPr algn="ctr"/>
            <a:r>
              <a:rPr lang="en-US" b="1" dirty="0" smtClean="0"/>
              <a:t>Preservation </a:t>
            </a:r>
            <a:r>
              <a:rPr lang="en-US" b="1" dirty="0"/>
              <a:t>of the Force and Families</a:t>
            </a:r>
          </a:p>
        </p:txBody>
      </p:sp>
      <p:sp>
        <p:nvSpPr>
          <p:cNvPr id="9" name="Oval 8"/>
          <p:cNvSpPr/>
          <p:nvPr/>
        </p:nvSpPr>
        <p:spPr bwMode="auto">
          <a:xfrm>
            <a:off x="3827361" y="1066800"/>
            <a:ext cx="3448050" cy="3317875"/>
          </a:xfrm>
          <a:prstGeom prst="ellipse">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0" name="Oval 9"/>
          <p:cNvSpPr/>
          <p:nvPr/>
        </p:nvSpPr>
        <p:spPr bwMode="auto">
          <a:xfrm>
            <a:off x="6095898" y="1066800"/>
            <a:ext cx="3446463" cy="3317875"/>
          </a:xfrm>
          <a:prstGeom prst="ellipse">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1" name="Oval 10"/>
          <p:cNvSpPr/>
          <p:nvPr/>
        </p:nvSpPr>
        <p:spPr bwMode="auto">
          <a:xfrm>
            <a:off x="4975123" y="2667000"/>
            <a:ext cx="3448050" cy="3316287"/>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2" name="TextBox 11"/>
          <p:cNvSpPr txBox="1"/>
          <p:nvPr/>
        </p:nvSpPr>
        <p:spPr bwMode="auto">
          <a:xfrm rot="18657565">
            <a:off x="3996787" y="1083013"/>
            <a:ext cx="2399659" cy="2954448"/>
          </a:xfrm>
          <a:prstGeom prst="rect">
            <a:avLst/>
          </a:prstGeom>
          <a:noFill/>
        </p:spPr>
        <p:txBody>
          <a:bodyPr spcFirstLastPara="1" wrap="none">
            <a:prstTxWarp prst="textArchUp">
              <a:avLst>
                <a:gd name="adj" fmla="val 10374800"/>
              </a:avLst>
            </a:prstTxWarp>
            <a:spAutoFit/>
          </a:bodyPr>
          <a:lstStyle/>
          <a:p>
            <a:pPr algn="ctr" fontAlgn="auto">
              <a:spcBef>
                <a:spcPts val="0"/>
              </a:spcBef>
              <a:spcAft>
                <a:spcPts val="0"/>
              </a:spcAft>
              <a:defRPr/>
            </a:pPr>
            <a:r>
              <a:rPr lang="en-US" sz="2400" dirty="0">
                <a:latin typeface="+mn-lt"/>
              </a:rPr>
              <a:t>Body</a:t>
            </a:r>
          </a:p>
        </p:txBody>
      </p:sp>
      <p:sp>
        <p:nvSpPr>
          <p:cNvPr id="13" name="TextBox 12"/>
          <p:cNvSpPr txBox="1"/>
          <p:nvPr/>
        </p:nvSpPr>
        <p:spPr bwMode="auto">
          <a:xfrm rot="2869733">
            <a:off x="8562726" y="1424190"/>
            <a:ext cx="953771" cy="439681"/>
          </a:xfrm>
          <a:prstGeom prst="rect">
            <a:avLst/>
          </a:prstGeom>
          <a:noFill/>
        </p:spPr>
        <p:txBody>
          <a:bodyPr spcFirstLastPara="1" wrap="none">
            <a:prstTxWarp prst="textArchUp">
              <a:avLst>
                <a:gd name="adj" fmla="val 11568215"/>
              </a:avLst>
            </a:prstTxWarp>
            <a:spAutoFit/>
          </a:bodyPr>
          <a:lstStyle/>
          <a:p>
            <a:pPr algn="ctr" fontAlgn="auto">
              <a:spcBef>
                <a:spcPts val="0"/>
              </a:spcBef>
              <a:spcAft>
                <a:spcPts val="0"/>
              </a:spcAft>
              <a:defRPr/>
            </a:pPr>
            <a:r>
              <a:rPr lang="en-US" sz="2400" dirty="0">
                <a:latin typeface="+mn-lt"/>
              </a:rPr>
              <a:t>Mind</a:t>
            </a:r>
          </a:p>
        </p:txBody>
      </p:sp>
      <p:sp>
        <p:nvSpPr>
          <p:cNvPr id="14" name="TextBox 8"/>
          <p:cNvSpPr txBox="1">
            <a:spLocks noChangeArrowheads="1"/>
          </p:cNvSpPr>
          <p:nvPr/>
        </p:nvSpPr>
        <p:spPr bwMode="auto">
          <a:xfrm>
            <a:off x="6346723" y="5943600"/>
            <a:ext cx="863600" cy="461963"/>
          </a:xfrm>
          <a:prstGeom prst="rect">
            <a:avLst/>
          </a:prstGeom>
          <a:noFill/>
          <a:ln w="9525">
            <a:noFill/>
            <a:miter lim="800000"/>
            <a:headEnd/>
            <a:tailEnd/>
          </a:ln>
        </p:spPr>
        <p:txBody>
          <a:bodyPr wrap="none">
            <a:spAutoFit/>
          </a:bodyPr>
          <a:lstStyle/>
          <a:p>
            <a:pPr algn="ctr"/>
            <a:r>
              <a:rPr lang="en-US" sz="2400" b="1" dirty="0">
                <a:latin typeface="Calibri" pitchFamily="34" charset="0"/>
              </a:rPr>
              <a:t>Spirit</a:t>
            </a:r>
          </a:p>
        </p:txBody>
      </p:sp>
      <p:grpSp>
        <p:nvGrpSpPr>
          <p:cNvPr id="16" name="Group 40"/>
          <p:cNvGrpSpPr>
            <a:grpSpLocks/>
          </p:cNvGrpSpPr>
          <p:nvPr/>
        </p:nvGrpSpPr>
        <p:grpSpPr bwMode="auto">
          <a:xfrm>
            <a:off x="5287860" y="3429000"/>
            <a:ext cx="3116263" cy="2362200"/>
            <a:chOff x="3124200" y="3962400"/>
            <a:chExt cx="3116263" cy="2362200"/>
          </a:xfrm>
        </p:grpSpPr>
        <p:sp>
          <p:nvSpPr>
            <p:cNvPr id="17" name="Rectangle 29"/>
            <p:cNvSpPr>
              <a:spLocks noChangeArrowheads="1"/>
            </p:cNvSpPr>
            <p:nvPr/>
          </p:nvSpPr>
          <p:spPr bwMode="auto">
            <a:xfrm>
              <a:off x="5410200" y="4572000"/>
              <a:ext cx="830263" cy="517525"/>
            </a:xfrm>
            <a:prstGeom prst="rect">
              <a:avLst/>
            </a:prstGeom>
            <a:noFill/>
            <a:ln w="9525">
              <a:noFill/>
              <a:miter lim="800000"/>
              <a:headEnd/>
              <a:tailEnd/>
            </a:ln>
          </p:spPr>
          <p:txBody>
            <a:bodyPr>
              <a:spAutoFit/>
            </a:bodyPr>
            <a:lstStyle/>
            <a:p>
              <a:pPr algn="ctr"/>
              <a:r>
                <a:rPr lang="en-US" sz="1400">
                  <a:solidFill>
                    <a:srgbClr val="000000"/>
                  </a:solidFill>
                  <a:latin typeface="Calibri" pitchFamily="34" charset="0"/>
                </a:rPr>
                <a:t>Financial</a:t>
              </a:r>
            </a:p>
            <a:p>
              <a:pPr algn="ctr"/>
              <a:r>
                <a:rPr lang="en-US" sz="1400">
                  <a:solidFill>
                    <a:srgbClr val="000000"/>
                  </a:solidFill>
                  <a:latin typeface="Calibri" pitchFamily="34" charset="0"/>
                </a:rPr>
                <a:t>security</a:t>
              </a:r>
            </a:p>
          </p:txBody>
        </p:sp>
        <p:grpSp>
          <p:nvGrpSpPr>
            <p:cNvPr id="18" name="Group 39"/>
            <p:cNvGrpSpPr>
              <a:grpSpLocks/>
            </p:cNvGrpSpPr>
            <p:nvPr/>
          </p:nvGrpSpPr>
          <p:grpSpPr bwMode="auto">
            <a:xfrm>
              <a:off x="3124200" y="3962400"/>
              <a:ext cx="2801938" cy="2362200"/>
              <a:chOff x="3124200" y="3962400"/>
              <a:chExt cx="2801938" cy="2362200"/>
            </a:xfrm>
          </p:grpSpPr>
          <p:sp>
            <p:nvSpPr>
              <p:cNvPr id="19" name="TextBox 26"/>
              <p:cNvSpPr txBox="1">
                <a:spLocks noChangeArrowheads="1"/>
              </p:cNvSpPr>
              <p:nvPr/>
            </p:nvSpPr>
            <p:spPr bwMode="auto">
              <a:xfrm>
                <a:off x="5048250" y="3962400"/>
                <a:ext cx="877888" cy="517525"/>
              </a:xfrm>
              <a:prstGeom prst="rect">
                <a:avLst/>
              </a:prstGeom>
              <a:noFill/>
              <a:ln w="9525">
                <a:noFill/>
                <a:miter lim="800000"/>
                <a:headEnd/>
                <a:tailEnd/>
              </a:ln>
            </p:spPr>
            <p:txBody>
              <a:bodyPr wrap="none">
                <a:spAutoFit/>
              </a:bodyPr>
              <a:lstStyle/>
              <a:p>
                <a:pPr algn="ctr"/>
                <a:r>
                  <a:rPr lang="en-US" sz="1400" dirty="0">
                    <a:latin typeface="Calibri" pitchFamily="34" charset="0"/>
                  </a:rPr>
                  <a:t>Family</a:t>
                </a:r>
              </a:p>
              <a:p>
                <a:pPr algn="ctr"/>
                <a:r>
                  <a:rPr lang="en-US" sz="1400" dirty="0">
                    <a:latin typeface="Calibri" pitchFamily="34" charset="0"/>
                  </a:rPr>
                  <a:t>readiness</a:t>
                </a:r>
              </a:p>
            </p:txBody>
          </p:sp>
          <p:sp>
            <p:nvSpPr>
              <p:cNvPr id="20" name="TextBox 24"/>
              <p:cNvSpPr txBox="1">
                <a:spLocks noChangeArrowheads="1"/>
              </p:cNvSpPr>
              <p:nvPr/>
            </p:nvSpPr>
            <p:spPr bwMode="auto">
              <a:xfrm>
                <a:off x="3657600" y="5791200"/>
                <a:ext cx="1724025" cy="304800"/>
              </a:xfrm>
              <a:prstGeom prst="rect">
                <a:avLst/>
              </a:prstGeom>
              <a:noFill/>
              <a:ln w="9525">
                <a:noFill/>
                <a:miter lim="800000"/>
                <a:headEnd/>
                <a:tailEnd/>
              </a:ln>
            </p:spPr>
            <p:txBody>
              <a:bodyPr wrap="none">
                <a:spAutoFit/>
              </a:bodyPr>
              <a:lstStyle/>
              <a:p>
                <a:pPr algn="ctr"/>
                <a:r>
                  <a:rPr lang="en-US" sz="1400">
                    <a:latin typeface="Calibri" pitchFamily="34" charset="0"/>
                  </a:rPr>
                  <a:t>Marriage enrichment</a:t>
                </a:r>
              </a:p>
            </p:txBody>
          </p:sp>
          <p:sp>
            <p:nvSpPr>
              <p:cNvPr id="21" name="TextBox 24"/>
              <p:cNvSpPr txBox="1">
                <a:spLocks noChangeArrowheads="1"/>
              </p:cNvSpPr>
              <p:nvPr/>
            </p:nvSpPr>
            <p:spPr bwMode="auto">
              <a:xfrm>
                <a:off x="3124200" y="5334000"/>
                <a:ext cx="1257300" cy="304800"/>
              </a:xfrm>
              <a:prstGeom prst="rect">
                <a:avLst/>
              </a:prstGeom>
              <a:noFill/>
              <a:ln w="9525">
                <a:noFill/>
                <a:miter lim="800000"/>
                <a:headEnd/>
                <a:tailEnd/>
              </a:ln>
            </p:spPr>
            <p:txBody>
              <a:bodyPr wrap="none">
                <a:spAutoFit/>
              </a:bodyPr>
              <a:lstStyle/>
              <a:p>
                <a:pPr algn="ctr"/>
                <a:r>
                  <a:rPr lang="en-US" sz="1400">
                    <a:latin typeface="Calibri" pitchFamily="34" charset="0"/>
                  </a:rPr>
                  <a:t>Personal quest</a:t>
                </a:r>
              </a:p>
            </p:txBody>
          </p:sp>
          <p:sp>
            <p:nvSpPr>
              <p:cNvPr id="22" name="TextBox 25"/>
              <p:cNvSpPr txBox="1">
                <a:spLocks noChangeArrowheads="1"/>
              </p:cNvSpPr>
              <p:nvPr/>
            </p:nvSpPr>
            <p:spPr bwMode="auto">
              <a:xfrm>
                <a:off x="3660775" y="4648200"/>
                <a:ext cx="1660525" cy="517525"/>
              </a:xfrm>
              <a:prstGeom prst="rect">
                <a:avLst/>
              </a:prstGeom>
              <a:noFill/>
              <a:ln w="9525">
                <a:noFill/>
                <a:miter lim="800000"/>
                <a:headEnd/>
                <a:tailEnd/>
              </a:ln>
            </p:spPr>
            <p:txBody>
              <a:bodyPr wrap="none">
                <a:spAutoFit/>
              </a:bodyPr>
              <a:lstStyle/>
              <a:p>
                <a:pPr algn="ctr"/>
                <a:r>
                  <a:rPr lang="en-US" sz="1400">
                    <a:latin typeface="Calibri" pitchFamily="34" charset="0"/>
                  </a:rPr>
                  <a:t>Positive experiences</a:t>
                </a:r>
              </a:p>
              <a:p>
                <a:pPr algn="ctr"/>
                <a:r>
                  <a:rPr lang="en-US" sz="1400">
                    <a:latin typeface="Calibri" pitchFamily="34" charset="0"/>
                  </a:rPr>
                  <a:t>Life meaning</a:t>
                </a:r>
              </a:p>
            </p:txBody>
          </p:sp>
          <p:sp>
            <p:nvSpPr>
              <p:cNvPr id="23" name="TextBox 24"/>
              <p:cNvSpPr txBox="1">
                <a:spLocks noChangeArrowheads="1"/>
              </p:cNvSpPr>
              <p:nvPr/>
            </p:nvSpPr>
            <p:spPr bwMode="auto">
              <a:xfrm>
                <a:off x="3886200" y="6019800"/>
                <a:ext cx="1125538" cy="304800"/>
              </a:xfrm>
              <a:prstGeom prst="rect">
                <a:avLst/>
              </a:prstGeom>
              <a:noFill/>
              <a:ln w="9525">
                <a:noFill/>
                <a:miter lim="800000"/>
                <a:headEnd/>
                <a:tailEnd/>
              </a:ln>
            </p:spPr>
            <p:txBody>
              <a:bodyPr wrap="none">
                <a:spAutoFit/>
              </a:bodyPr>
              <a:lstStyle/>
              <a:p>
                <a:pPr algn="ctr"/>
                <a:r>
                  <a:rPr lang="en-US" sz="1400">
                    <a:latin typeface="Calibri" pitchFamily="34" charset="0"/>
                  </a:rPr>
                  <a:t>Pastoral care</a:t>
                </a:r>
              </a:p>
            </p:txBody>
          </p:sp>
          <p:sp>
            <p:nvSpPr>
              <p:cNvPr id="24" name="TextBox 24"/>
              <p:cNvSpPr txBox="1">
                <a:spLocks noChangeArrowheads="1"/>
              </p:cNvSpPr>
              <p:nvPr/>
            </p:nvSpPr>
            <p:spPr bwMode="auto">
              <a:xfrm>
                <a:off x="4572000" y="5257800"/>
                <a:ext cx="1254125" cy="517525"/>
              </a:xfrm>
              <a:prstGeom prst="rect">
                <a:avLst/>
              </a:prstGeom>
              <a:solidFill>
                <a:srgbClr val="CCDAEC">
                  <a:alpha val="0"/>
                </a:srgbClr>
              </a:solidFill>
              <a:ln w="9525">
                <a:noFill/>
                <a:miter lim="800000"/>
                <a:headEnd/>
                <a:tailEnd/>
              </a:ln>
            </p:spPr>
            <p:txBody>
              <a:bodyPr wrap="none">
                <a:spAutoFit/>
              </a:bodyPr>
              <a:lstStyle/>
              <a:p>
                <a:pPr algn="ctr"/>
                <a:r>
                  <a:rPr lang="en-US" sz="1400" dirty="0">
                    <a:latin typeface="Calibri" pitchFamily="34" charset="0"/>
                  </a:rPr>
                  <a:t>Esprit de corps</a:t>
                </a:r>
              </a:p>
              <a:p>
                <a:pPr algn="ctr"/>
                <a:r>
                  <a:rPr lang="en-US" sz="1400" dirty="0">
                    <a:latin typeface="Calibri" pitchFamily="34" charset="0"/>
                  </a:rPr>
                  <a:t>Unit cohesion</a:t>
                </a:r>
              </a:p>
            </p:txBody>
          </p:sp>
        </p:grpSp>
      </p:grpSp>
      <p:grpSp>
        <p:nvGrpSpPr>
          <p:cNvPr id="25" name="Group 37"/>
          <p:cNvGrpSpPr>
            <a:grpSpLocks/>
          </p:cNvGrpSpPr>
          <p:nvPr/>
        </p:nvGrpSpPr>
        <p:grpSpPr bwMode="auto">
          <a:xfrm>
            <a:off x="3908323" y="1371600"/>
            <a:ext cx="3178175" cy="2590800"/>
            <a:chOff x="1676400" y="1981200"/>
            <a:chExt cx="3178175" cy="2590800"/>
          </a:xfrm>
        </p:grpSpPr>
        <p:sp>
          <p:nvSpPr>
            <p:cNvPr id="26" name="TextBox 24"/>
            <p:cNvSpPr txBox="1">
              <a:spLocks noChangeArrowheads="1"/>
            </p:cNvSpPr>
            <p:nvPr/>
          </p:nvSpPr>
          <p:spPr bwMode="auto">
            <a:xfrm>
              <a:off x="1676400" y="3200400"/>
              <a:ext cx="1781175" cy="304800"/>
            </a:xfrm>
            <a:prstGeom prst="rect">
              <a:avLst/>
            </a:prstGeom>
            <a:noFill/>
            <a:ln w="9525">
              <a:noFill/>
              <a:miter lim="800000"/>
              <a:headEnd/>
              <a:tailEnd/>
            </a:ln>
          </p:spPr>
          <p:txBody>
            <a:bodyPr wrap="none">
              <a:spAutoFit/>
            </a:bodyPr>
            <a:lstStyle/>
            <a:p>
              <a:pPr algn="ctr"/>
              <a:r>
                <a:rPr lang="en-US" sz="1400">
                  <a:latin typeface="Calibri" pitchFamily="34" charset="0"/>
                </a:rPr>
                <a:t>Strength/conditioning</a:t>
              </a:r>
            </a:p>
          </p:txBody>
        </p:sp>
        <p:sp>
          <p:nvSpPr>
            <p:cNvPr id="27" name="TextBox 27"/>
            <p:cNvSpPr txBox="1">
              <a:spLocks noChangeArrowheads="1"/>
            </p:cNvSpPr>
            <p:nvPr/>
          </p:nvSpPr>
          <p:spPr bwMode="auto">
            <a:xfrm>
              <a:off x="2438400" y="4267200"/>
              <a:ext cx="1368425" cy="304800"/>
            </a:xfrm>
            <a:prstGeom prst="rect">
              <a:avLst/>
            </a:prstGeom>
            <a:noFill/>
            <a:ln w="9525">
              <a:noFill/>
              <a:miter lim="800000"/>
              <a:headEnd/>
              <a:tailEnd/>
            </a:ln>
          </p:spPr>
          <p:txBody>
            <a:bodyPr wrap="none">
              <a:spAutoFit/>
            </a:bodyPr>
            <a:lstStyle/>
            <a:p>
              <a:pPr algn="ctr"/>
              <a:r>
                <a:rPr lang="en-US" sz="1400">
                  <a:latin typeface="Calibri" pitchFamily="34" charset="0"/>
                </a:rPr>
                <a:t>Physical therapy</a:t>
              </a:r>
            </a:p>
          </p:txBody>
        </p:sp>
        <p:sp>
          <p:nvSpPr>
            <p:cNvPr id="28" name="TextBox 29"/>
            <p:cNvSpPr txBox="1">
              <a:spLocks noChangeArrowheads="1"/>
            </p:cNvSpPr>
            <p:nvPr/>
          </p:nvSpPr>
          <p:spPr bwMode="auto">
            <a:xfrm>
              <a:off x="4038600" y="2835275"/>
              <a:ext cx="815975" cy="517525"/>
            </a:xfrm>
            <a:prstGeom prst="rect">
              <a:avLst/>
            </a:prstGeom>
            <a:noFill/>
            <a:ln w="9525">
              <a:noFill/>
              <a:miter lim="800000"/>
              <a:headEnd/>
              <a:tailEnd/>
            </a:ln>
          </p:spPr>
          <p:txBody>
            <a:bodyPr wrap="none">
              <a:spAutoFit/>
            </a:bodyPr>
            <a:lstStyle/>
            <a:p>
              <a:pPr algn="ctr"/>
              <a:r>
                <a:rPr lang="en-US" sz="1400" dirty="0">
                  <a:latin typeface="Calibri" pitchFamily="34" charset="0"/>
                </a:rPr>
                <a:t>Rapid</a:t>
              </a:r>
            </a:p>
            <a:p>
              <a:pPr algn="ctr"/>
              <a:r>
                <a:rPr lang="en-US" sz="1400" dirty="0">
                  <a:latin typeface="Calibri" pitchFamily="34" charset="0"/>
                </a:rPr>
                <a:t>recovery</a:t>
              </a:r>
            </a:p>
          </p:txBody>
        </p:sp>
        <p:sp>
          <p:nvSpPr>
            <p:cNvPr id="29" name="TextBox 24"/>
            <p:cNvSpPr txBox="1">
              <a:spLocks noChangeArrowheads="1"/>
            </p:cNvSpPr>
            <p:nvPr/>
          </p:nvSpPr>
          <p:spPr bwMode="auto">
            <a:xfrm>
              <a:off x="3011488" y="2438400"/>
              <a:ext cx="798512" cy="523875"/>
            </a:xfrm>
            <a:prstGeom prst="rect">
              <a:avLst/>
            </a:prstGeom>
            <a:solidFill>
              <a:srgbClr val="2FFFC9">
                <a:alpha val="0"/>
              </a:srgbClr>
            </a:solidFill>
            <a:ln w="9525">
              <a:noFill/>
              <a:miter lim="800000"/>
              <a:headEnd/>
              <a:tailEnd/>
            </a:ln>
          </p:spPr>
          <p:txBody>
            <a:bodyPr wrap="none">
              <a:spAutoFit/>
            </a:bodyPr>
            <a:lstStyle/>
            <a:p>
              <a:pPr algn="ctr"/>
              <a:r>
                <a:rPr lang="en-US" sz="1400">
                  <a:latin typeface="Calibri" pitchFamily="34" charset="0"/>
                </a:rPr>
                <a:t>Combat </a:t>
              </a:r>
            </a:p>
            <a:p>
              <a:pPr algn="ctr"/>
              <a:r>
                <a:rPr lang="en-US" sz="1400">
                  <a:latin typeface="Calibri" pitchFamily="34" charset="0"/>
                </a:rPr>
                <a:t>Athlete</a:t>
              </a:r>
            </a:p>
          </p:txBody>
        </p:sp>
        <p:sp>
          <p:nvSpPr>
            <p:cNvPr id="30" name="TextBox 29"/>
            <p:cNvSpPr txBox="1">
              <a:spLocks noChangeArrowheads="1"/>
            </p:cNvSpPr>
            <p:nvPr/>
          </p:nvSpPr>
          <p:spPr bwMode="auto">
            <a:xfrm>
              <a:off x="2209800" y="2590800"/>
              <a:ext cx="844550" cy="304800"/>
            </a:xfrm>
            <a:prstGeom prst="rect">
              <a:avLst/>
            </a:prstGeom>
            <a:noFill/>
            <a:ln w="9525">
              <a:noFill/>
              <a:miter lim="800000"/>
              <a:headEnd/>
              <a:tailEnd/>
            </a:ln>
          </p:spPr>
          <p:txBody>
            <a:bodyPr wrap="none">
              <a:spAutoFit/>
            </a:bodyPr>
            <a:lstStyle/>
            <a:p>
              <a:pPr algn="ctr"/>
              <a:r>
                <a:rPr lang="en-US" sz="1400">
                  <a:latin typeface="Calibri" pitchFamily="34" charset="0"/>
                </a:rPr>
                <a:t>Nutrition</a:t>
              </a:r>
            </a:p>
          </p:txBody>
        </p:sp>
        <p:sp>
          <p:nvSpPr>
            <p:cNvPr id="31" name="Rectangle 30"/>
            <p:cNvSpPr>
              <a:spLocks noChangeArrowheads="1"/>
            </p:cNvSpPr>
            <p:nvPr/>
          </p:nvSpPr>
          <p:spPr bwMode="auto">
            <a:xfrm>
              <a:off x="2895600" y="3657600"/>
              <a:ext cx="1158875" cy="304800"/>
            </a:xfrm>
            <a:prstGeom prst="rect">
              <a:avLst/>
            </a:prstGeom>
            <a:noFill/>
            <a:ln w="9525">
              <a:noFill/>
              <a:miter lim="800000"/>
              <a:headEnd/>
              <a:tailEnd/>
            </a:ln>
          </p:spPr>
          <p:txBody>
            <a:bodyPr wrap="none">
              <a:spAutoFit/>
            </a:bodyPr>
            <a:lstStyle/>
            <a:p>
              <a:pPr algn="ctr"/>
              <a:r>
                <a:rPr lang="en-US" sz="1400">
                  <a:solidFill>
                    <a:srgbClr val="000000"/>
                  </a:solidFill>
                  <a:latin typeface="Calibri" pitchFamily="34" charset="0"/>
                </a:rPr>
                <a:t>Quality of life</a:t>
              </a:r>
            </a:p>
          </p:txBody>
        </p:sp>
        <p:sp>
          <p:nvSpPr>
            <p:cNvPr id="32" name="TextBox 24"/>
            <p:cNvSpPr txBox="1">
              <a:spLocks noChangeArrowheads="1"/>
            </p:cNvSpPr>
            <p:nvPr/>
          </p:nvSpPr>
          <p:spPr bwMode="auto">
            <a:xfrm>
              <a:off x="2971800" y="1981200"/>
              <a:ext cx="776288" cy="304800"/>
            </a:xfrm>
            <a:prstGeom prst="rect">
              <a:avLst/>
            </a:prstGeom>
            <a:noFill/>
            <a:ln w="9525">
              <a:noFill/>
              <a:miter lim="800000"/>
              <a:headEnd/>
              <a:tailEnd/>
            </a:ln>
          </p:spPr>
          <p:txBody>
            <a:bodyPr wrap="none">
              <a:spAutoFit/>
            </a:bodyPr>
            <a:lstStyle/>
            <a:p>
              <a:pPr algn="ctr"/>
              <a:r>
                <a:rPr lang="en-US" sz="1400" dirty="0">
                  <a:latin typeface="Calibri" pitchFamily="34" charset="0"/>
                </a:rPr>
                <a:t>PFT/CFT</a:t>
              </a:r>
            </a:p>
          </p:txBody>
        </p:sp>
      </p:grpSp>
      <p:grpSp>
        <p:nvGrpSpPr>
          <p:cNvPr id="33" name="Group 38"/>
          <p:cNvGrpSpPr>
            <a:grpSpLocks/>
          </p:cNvGrpSpPr>
          <p:nvPr/>
        </p:nvGrpSpPr>
        <p:grpSpPr bwMode="auto">
          <a:xfrm>
            <a:off x="6194323" y="1371600"/>
            <a:ext cx="3346450" cy="2505075"/>
            <a:chOff x="3962400" y="1828800"/>
            <a:chExt cx="3346450" cy="2505075"/>
          </a:xfrm>
        </p:grpSpPr>
        <p:sp>
          <p:nvSpPr>
            <p:cNvPr id="34" name="TextBox 25"/>
            <p:cNvSpPr txBox="1">
              <a:spLocks noChangeArrowheads="1"/>
            </p:cNvSpPr>
            <p:nvPr/>
          </p:nvSpPr>
          <p:spPr bwMode="auto">
            <a:xfrm>
              <a:off x="3962400" y="2057400"/>
              <a:ext cx="990600" cy="517525"/>
            </a:xfrm>
            <a:prstGeom prst="rect">
              <a:avLst/>
            </a:prstGeom>
            <a:noFill/>
            <a:ln w="9525">
              <a:noFill/>
              <a:miter lim="800000"/>
              <a:headEnd/>
              <a:tailEnd/>
            </a:ln>
          </p:spPr>
          <p:txBody>
            <a:bodyPr wrap="none">
              <a:spAutoFit/>
            </a:bodyPr>
            <a:lstStyle/>
            <a:p>
              <a:pPr algn="ctr"/>
              <a:r>
                <a:rPr lang="en-US" sz="1400">
                  <a:latin typeface="Calibri" pitchFamily="34" charset="0"/>
                </a:rPr>
                <a:t>Sports</a:t>
              </a:r>
            </a:p>
            <a:p>
              <a:pPr algn="ctr"/>
              <a:r>
                <a:rPr lang="en-US" sz="1400">
                  <a:latin typeface="Calibri" pitchFamily="34" charset="0"/>
                </a:rPr>
                <a:t>psychology</a:t>
              </a:r>
            </a:p>
          </p:txBody>
        </p:sp>
        <p:sp>
          <p:nvSpPr>
            <p:cNvPr id="35" name="TextBox 28"/>
            <p:cNvSpPr txBox="1">
              <a:spLocks noChangeArrowheads="1"/>
            </p:cNvSpPr>
            <p:nvPr/>
          </p:nvSpPr>
          <p:spPr bwMode="auto">
            <a:xfrm>
              <a:off x="5097463" y="1828800"/>
              <a:ext cx="1350962" cy="307975"/>
            </a:xfrm>
            <a:prstGeom prst="rect">
              <a:avLst/>
            </a:prstGeom>
            <a:noFill/>
            <a:ln w="9525">
              <a:noFill/>
              <a:miter lim="800000"/>
              <a:headEnd/>
              <a:tailEnd/>
            </a:ln>
          </p:spPr>
          <p:txBody>
            <a:bodyPr wrap="none">
              <a:spAutoFit/>
            </a:bodyPr>
            <a:lstStyle/>
            <a:p>
              <a:pPr algn="ctr"/>
              <a:r>
                <a:rPr lang="en-US" sz="1400" dirty="0">
                  <a:latin typeface="Calibri" pitchFamily="34" charset="0"/>
                </a:rPr>
                <a:t>Critical Thinking</a:t>
              </a:r>
            </a:p>
          </p:txBody>
        </p:sp>
        <p:sp>
          <p:nvSpPr>
            <p:cNvPr id="36" name="TextBox 29"/>
            <p:cNvSpPr txBox="1">
              <a:spLocks noChangeArrowheads="1"/>
            </p:cNvSpPr>
            <p:nvPr/>
          </p:nvSpPr>
          <p:spPr bwMode="auto">
            <a:xfrm>
              <a:off x="5638800" y="2895600"/>
              <a:ext cx="1352550" cy="304800"/>
            </a:xfrm>
            <a:prstGeom prst="rect">
              <a:avLst/>
            </a:prstGeom>
            <a:noFill/>
            <a:ln w="9525">
              <a:noFill/>
              <a:miter lim="800000"/>
              <a:headEnd/>
              <a:tailEnd/>
            </a:ln>
          </p:spPr>
          <p:txBody>
            <a:bodyPr wrap="none">
              <a:spAutoFit/>
            </a:bodyPr>
            <a:lstStyle/>
            <a:p>
              <a:pPr algn="ctr"/>
              <a:r>
                <a:rPr lang="en-US" sz="1400">
                  <a:latin typeface="Calibri" pitchFamily="34" charset="0"/>
                </a:rPr>
                <a:t>Stress screening</a:t>
              </a:r>
            </a:p>
          </p:txBody>
        </p:sp>
        <p:sp>
          <p:nvSpPr>
            <p:cNvPr id="37" name="TextBox 26"/>
            <p:cNvSpPr txBox="1">
              <a:spLocks noChangeArrowheads="1"/>
            </p:cNvSpPr>
            <p:nvPr/>
          </p:nvSpPr>
          <p:spPr bwMode="auto">
            <a:xfrm>
              <a:off x="6248400" y="3200400"/>
              <a:ext cx="1060450" cy="517525"/>
            </a:xfrm>
            <a:prstGeom prst="rect">
              <a:avLst/>
            </a:prstGeom>
            <a:noFill/>
            <a:ln w="9525">
              <a:noFill/>
              <a:miter lim="800000"/>
              <a:headEnd/>
              <a:tailEnd/>
            </a:ln>
          </p:spPr>
          <p:txBody>
            <a:bodyPr>
              <a:spAutoFit/>
            </a:bodyPr>
            <a:lstStyle/>
            <a:p>
              <a:pPr algn="ctr"/>
              <a:r>
                <a:rPr lang="en-US" sz="1400">
                  <a:latin typeface="Calibri" pitchFamily="34" charset="0"/>
                </a:rPr>
                <a:t>Mental health</a:t>
              </a:r>
            </a:p>
          </p:txBody>
        </p:sp>
        <p:sp>
          <p:nvSpPr>
            <p:cNvPr id="38" name="TextBox 29"/>
            <p:cNvSpPr txBox="1">
              <a:spLocks noChangeArrowheads="1"/>
            </p:cNvSpPr>
            <p:nvPr/>
          </p:nvSpPr>
          <p:spPr bwMode="auto">
            <a:xfrm>
              <a:off x="4114800" y="3810000"/>
              <a:ext cx="692150" cy="523875"/>
            </a:xfrm>
            <a:prstGeom prst="rect">
              <a:avLst/>
            </a:prstGeom>
            <a:noFill/>
            <a:ln w="9525">
              <a:noFill/>
              <a:miter lim="800000"/>
              <a:headEnd/>
              <a:tailEnd/>
            </a:ln>
          </p:spPr>
          <p:txBody>
            <a:bodyPr wrap="none">
              <a:spAutoFit/>
            </a:bodyPr>
            <a:lstStyle/>
            <a:p>
              <a:pPr algn="ctr"/>
              <a:r>
                <a:rPr lang="en-US" sz="1400" dirty="0">
                  <a:latin typeface="Calibri" pitchFamily="34" charset="0"/>
                </a:rPr>
                <a:t>Stress</a:t>
              </a:r>
            </a:p>
            <a:p>
              <a:pPr algn="ctr"/>
              <a:r>
                <a:rPr lang="en-US" sz="1400" dirty="0">
                  <a:latin typeface="Calibri" pitchFamily="34" charset="0"/>
                </a:rPr>
                <a:t>coping</a:t>
              </a:r>
            </a:p>
          </p:txBody>
        </p:sp>
        <p:sp>
          <p:nvSpPr>
            <p:cNvPr id="39" name="TextBox 24"/>
            <p:cNvSpPr txBox="1">
              <a:spLocks noChangeArrowheads="1"/>
            </p:cNvSpPr>
            <p:nvPr/>
          </p:nvSpPr>
          <p:spPr bwMode="auto">
            <a:xfrm>
              <a:off x="5029200" y="3276600"/>
              <a:ext cx="1090613" cy="517525"/>
            </a:xfrm>
            <a:prstGeom prst="rect">
              <a:avLst/>
            </a:prstGeom>
            <a:noFill/>
            <a:ln w="9525">
              <a:noFill/>
              <a:miter lim="800000"/>
              <a:headEnd/>
              <a:tailEnd/>
            </a:ln>
          </p:spPr>
          <p:txBody>
            <a:bodyPr wrap="none">
              <a:spAutoFit/>
            </a:bodyPr>
            <a:lstStyle/>
            <a:p>
              <a:pPr algn="ctr"/>
              <a:r>
                <a:rPr lang="en-US" sz="1400" dirty="0">
                  <a:latin typeface="Calibri" pitchFamily="34" charset="0"/>
                </a:rPr>
                <a:t>Dependency</a:t>
              </a:r>
            </a:p>
            <a:p>
              <a:pPr algn="ctr"/>
              <a:r>
                <a:rPr lang="en-US" sz="1400" dirty="0">
                  <a:latin typeface="Calibri" pitchFamily="34" charset="0"/>
                </a:rPr>
                <a:t>avoidance</a:t>
              </a:r>
            </a:p>
          </p:txBody>
        </p:sp>
        <p:sp>
          <p:nvSpPr>
            <p:cNvPr id="40" name="TextBox 28"/>
            <p:cNvSpPr txBox="1">
              <a:spLocks noChangeArrowheads="1"/>
            </p:cNvSpPr>
            <p:nvPr/>
          </p:nvSpPr>
          <p:spPr bwMode="auto">
            <a:xfrm>
              <a:off x="5232897" y="2362200"/>
              <a:ext cx="1834156" cy="461665"/>
            </a:xfrm>
            <a:prstGeom prst="rect">
              <a:avLst/>
            </a:prstGeom>
            <a:solidFill>
              <a:srgbClr val="CFDDED">
                <a:alpha val="0"/>
              </a:srgbClr>
            </a:solidFill>
            <a:ln w="9525">
              <a:noFill/>
              <a:miter lim="800000"/>
              <a:headEnd/>
              <a:tailEnd/>
            </a:ln>
          </p:spPr>
          <p:txBody>
            <a:bodyPr wrap="none">
              <a:spAutoFit/>
            </a:bodyPr>
            <a:lstStyle/>
            <a:p>
              <a:pPr algn="ctr"/>
              <a:r>
                <a:rPr lang="en-US" sz="1400" dirty="0">
                  <a:latin typeface="Calibri" pitchFamily="34" charset="0"/>
                </a:rPr>
                <a:t>Warrior transition</a:t>
              </a:r>
              <a:br>
                <a:rPr lang="en-US" sz="1400" dirty="0">
                  <a:latin typeface="Calibri" pitchFamily="34" charset="0"/>
                </a:rPr>
              </a:br>
              <a:r>
                <a:rPr lang="en-US" sz="1000" dirty="0" smtClean="0">
                  <a:latin typeface="Calibri" pitchFamily="34" charset="0"/>
                </a:rPr>
                <a:t>(home location </a:t>
              </a:r>
              <a:r>
                <a:rPr lang="en-US" sz="1000" dirty="0">
                  <a:latin typeface="Calibri" pitchFamily="34" charset="0"/>
                </a:rPr>
                <a:t>decompression)</a:t>
              </a:r>
              <a:endParaRPr lang="en-US" sz="1400" dirty="0">
                <a:latin typeface="Calibri" pitchFamily="34" charset="0"/>
              </a:endParaRPr>
            </a:p>
          </p:txBody>
        </p:sp>
        <p:sp>
          <p:nvSpPr>
            <p:cNvPr id="41" name="TextBox 24"/>
            <p:cNvSpPr txBox="1">
              <a:spLocks noChangeArrowheads="1"/>
            </p:cNvSpPr>
            <p:nvPr/>
          </p:nvSpPr>
          <p:spPr bwMode="auto">
            <a:xfrm>
              <a:off x="4038600" y="3352800"/>
              <a:ext cx="755650" cy="523875"/>
            </a:xfrm>
            <a:prstGeom prst="rect">
              <a:avLst/>
            </a:prstGeom>
            <a:solidFill>
              <a:schemeClr val="accent1">
                <a:lumMod val="20000"/>
                <a:lumOff val="80000"/>
                <a:alpha val="0"/>
              </a:schemeClr>
            </a:solidFill>
            <a:ln w="9525">
              <a:noFill/>
              <a:miter lim="800000"/>
              <a:headEnd/>
              <a:tailEnd/>
            </a:ln>
          </p:spPr>
          <p:txBody>
            <a:bodyPr wrap="none">
              <a:spAutoFit/>
            </a:bodyPr>
            <a:lstStyle/>
            <a:p>
              <a:pPr algn="ctr">
                <a:defRPr/>
              </a:pPr>
              <a:r>
                <a:rPr lang="en-US" sz="1400" dirty="0">
                  <a:latin typeface="Calibri" pitchFamily="34" charset="0"/>
                  <a:cs typeface="Arial" charset="0"/>
                </a:rPr>
                <a:t>Human </a:t>
              </a:r>
            </a:p>
            <a:p>
              <a:pPr algn="ctr">
                <a:defRPr/>
              </a:pPr>
              <a:r>
                <a:rPr lang="en-US" sz="1400" dirty="0">
                  <a:latin typeface="Calibri" pitchFamily="34" charset="0"/>
                  <a:cs typeface="Arial" charset="0"/>
                </a:rPr>
                <a:t>Factors</a:t>
              </a:r>
            </a:p>
          </p:txBody>
        </p:sp>
      </p:grpSp>
      <p:sp>
        <p:nvSpPr>
          <p:cNvPr id="42" name="Rectangle 3"/>
          <p:cNvSpPr>
            <a:spLocks noChangeArrowheads="1"/>
          </p:cNvSpPr>
          <p:nvPr/>
        </p:nvSpPr>
        <p:spPr bwMode="auto">
          <a:xfrm>
            <a:off x="3603523" y="1066800"/>
            <a:ext cx="6775450" cy="4873625"/>
          </a:xfrm>
          <a:prstGeom prst="rect">
            <a:avLst/>
          </a:prstGeom>
          <a:noFill/>
          <a:ln w="9525">
            <a:noFill/>
            <a:miter lim="800000"/>
            <a:headEnd/>
            <a:tailEnd/>
          </a:ln>
        </p:spPr>
        <p:txBody>
          <a:bodyPr/>
          <a:lstStyle/>
          <a:p>
            <a:pPr marL="342900" indent="-342900" algn="ctr">
              <a:buClr>
                <a:schemeClr val="folHlink"/>
              </a:buClr>
              <a:buSzPct val="60000"/>
            </a:pPr>
            <a:endParaRPr lang="en-US" sz="3600" i="1">
              <a:solidFill>
                <a:srgbClr val="C90000"/>
              </a:solidFill>
            </a:endParaRPr>
          </a:p>
          <a:p>
            <a:pPr marL="342900" indent="-342900" algn="ctr">
              <a:buClr>
                <a:schemeClr val="folHlink"/>
              </a:buClr>
              <a:buSzPct val="60000"/>
            </a:pPr>
            <a:endParaRPr lang="en-US" sz="3600" i="1">
              <a:solidFill>
                <a:srgbClr val="C90000"/>
              </a:solidFill>
            </a:endParaRPr>
          </a:p>
        </p:txBody>
      </p:sp>
      <p:sp>
        <p:nvSpPr>
          <p:cNvPr id="48" name="TextBox 47"/>
          <p:cNvSpPr txBox="1"/>
          <p:nvPr/>
        </p:nvSpPr>
        <p:spPr>
          <a:xfrm>
            <a:off x="4315968" y="67442"/>
            <a:ext cx="7876033" cy="769441"/>
          </a:xfrm>
          <a:prstGeom prst="rect">
            <a:avLst/>
          </a:prstGeom>
          <a:noFill/>
        </p:spPr>
        <p:txBody>
          <a:bodyPr wrap="square" rtlCol="0">
            <a:spAutoFit/>
          </a:bodyPr>
          <a:lstStyle/>
          <a:p>
            <a:pPr algn="ctr"/>
            <a:r>
              <a:rPr lang="en-US" sz="4400" dirty="0" smtClean="0">
                <a:effectLst>
                  <a:outerShdw blurRad="50000" dist="30000" dir="5400000" algn="tl" rotWithShape="0">
                    <a:srgbClr val="000000">
                      <a:alpha val="30000"/>
                    </a:srgbClr>
                  </a:outerShdw>
                </a:effectLst>
                <a:latin typeface="+mj-lt"/>
                <a:ea typeface="+mj-ea"/>
                <a:cs typeface="+mj-cs"/>
              </a:rPr>
              <a:t>MPOTFF</a:t>
            </a:r>
            <a:endParaRPr lang="en-US" sz="4400" dirty="0">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60831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27424" y="-14644"/>
            <a:ext cx="7864576" cy="874180"/>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Spiritual Fitness ALMAR</a:t>
            </a:r>
            <a:br>
              <a:rPr lang="en-US" dirty="0" smtClean="0">
                <a:solidFill>
                  <a:schemeClr val="tx1"/>
                </a:solidFill>
              </a:rPr>
            </a:br>
            <a:endParaRPr lang="en-US" sz="2000" dirty="0">
              <a:solidFill>
                <a:schemeClr val="tx1"/>
              </a:solidFill>
            </a:endParaRPr>
          </a:p>
        </p:txBody>
      </p:sp>
      <p:sp>
        <p:nvSpPr>
          <p:cNvPr id="11" name="Rectangle 10"/>
          <p:cNvSpPr/>
          <p:nvPr/>
        </p:nvSpPr>
        <p:spPr>
          <a:xfrm>
            <a:off x="1847274" y="1062737"/>
            <a:ext cx="10344726" cy="5001369"/>
          </a:xfrm>
          <a:prstGeom prst="rect">
            <a:avLst/>
          </a:prstGeom>
        </p:spPr>
        <p:txBody>
          <a:bodyPr wrap="square">
            <a:spAutoFit/>
          </a:bodyPr>
          <a:lstStyle/>
          <a:p>
            <a:r>
              <a:rPr lang="en-US" sz="1450" dirty="0">
                <a:latin typeface="Arial" panose="020B0604020202020204" pitchFamily="34" charset="0"/>
              </a:rPr>
              <a:t>R 031813Z Oct 16</a:t>
            </a:r>
          </a:p>
          <a:p>
            <a:r>
              <a:rPr lang="en-US" sz="1450" dirty="0">
                <a:latin typeface="Arial" panose="020B0604020202020204" pitchFamily="34" charset="0"/>
              </a:rPr>
              <a:t>ALMAR 033/16</a:t>
            </a:r>
          </a:p>
          <a:p>
            <a:r>
              <a:rPr lang="en-US" sz="1450" dirty="0">
                <a:latin typeface="Arial" panose="020B0604020202020204" pitchFamily="34" charset="0"/>
              </a:rPr>
              <a:t>MSGID/GENADMIN/CMC WASHINGTON DC DMCS//</a:t>
            </a:r>
          </a:p>
          <a:p>
            <a:r>
              <a:rPr lang="en-US" sz="1450" dirty="0">
                <a:latin typeface="Arial" panose="020B0604020202020204" pitchFamily="34" charset="0"/>
              </a:rPr>
              <a:t>SUBJ/SPIRITUAL FITNESS//</a:t>
            </a:r>
          </a:p>
          <a:p>
            <a:endParaRPr lang="en-US" sz="1450" dirty="0" smtClean="0">
              <a:latin typeface="Arial" panose="020B0604020202020204" pitchFamily="34" charset="0"/>
            </a:endParaRPr>
          </a:p>
          <a:p>
            <a:r>
              <a:rPr lang="en-US" sz="1450" dirty="0" smtClean="0">
                <a:latin typeface="Arial" panose="020B0604020202020204" pitchFamily="34" charset="0"/>
              </a:rPr>
              <a:t>GENTEXT/REMARKS/1</a:t>
            </a:r>
            <a:r>
              <a:rPr lang="en-US" sz="1450" dirty="0">
                <a:latin typeface="Arial" panose="020B0604020202020204" pitchFamily="34" charset="0"/>
              </a:rPr>
              <a:t>. Fitness is a vital part of being a United States Marine. Although we all </a:t>
            </a:r>
            <a:r>
              <a:rPr lang="en-US" sz="1450" dirty="0" smtClean="0">
                <a:latin typeface="Arial" panose="020B0604020202020204" pitchFamily="34" charset="0"/>
              </a:rPr>
              <a:t>understand the </a:t>
            </a:r>
            <a:r>
              <a:rPr lang="en-US" sz="1450" dirty="0">
                <a:latin typeface="Arial" panose="020B0604020202020204" pitchFamily="34" charset="0"/>
              </a:rPr>
              <a:t>importance of being physically fit, it is also important to remember the other </a:t>
            </a:r>
            <a:r>
              <a:rPr lang="en-US" sz="1450" b="1" dirty="0">
                <a:latin typeface="Arial" panose="020B0604020202020204" pitchFamily="34" charset="0"/>
              </a:rPr>
              <a:t>three aspects of overall </a:t>
            </a:r>
            <a:r>
              <a:rPr lang="en-US" sz="1450" b="1" dirty="0" smtClean="0">
                <a:latin typeface="Arial" panose="020B0604020202020204" pitchFamily="34" charset="0"/>
              </a:rPr>
              <a:t>fitness: spiritual</a:t>
            </a:r>
            <a:r>
              <a:rPr lang="en-US" sz="1450" b="1" dirty="0">
                <a:latin typeface="Arial" panose="020B0604020202020204" pitchFamily="34" charset="0"/>
              </a:rPr>
              <a:t>, mental, and social</a:t>
            </a:r>
            <a:r>
              <a:rPr lang="en-US" sz="1450" dirty="0">
                <a:latin typeface="Arial" panose="020B0604020202020204" pitchFamily="34" charset="0"/>
              </a:rPr>
              <a:t>. All of these aspects are essential to the well-being of each individual Marine </a:t>
            </a:r>
            <a:r>
              <a:rPr lang="en-US" sz="1450" dirty="0" smtClean="0">
                <a:latin typeface="Arial" panose="020B0604020202020204" pitchFamily="34" charset="0"/>
              </a:rPr>
              <a:t>and Sailor</a:t>
            </a:r>
            <a:r>
              <a:rPr lang="en-US" sz="1450" dirty="0">
                <a:latin typeface="Arial" panose="020B0604020202020204" pitchFamily="34" charset="0"/>
              </a:rPr>
              <a:t>, and our Corps as a whole.</a:t>
            </a:r>
          </a:p>
          <a:p>
            <a:endParaRPr lang="en-US" sz="1450" dirty="0" smtClean="0">
              <a:latin typeface="Arial" panose="020B0604020202020204" pitchFamily="34" charset="0"/>
            </a:endParaRPr>
          </a:p>
          <a:p>
            <a:r>
              <a:rPr lang="en-US" sz="1450" dirty="0" smtClean="0">
                <a:latin typeface="Arial" panose="020B0604020202020204" pitchFamily="34" charset="0"/>
              </a:rPr>
              <a:t>2</a:t>
            </a:r>
            <a:r>
              <a:rPr lang="en-US" sz="1450" dirty="0">
                <a:latin typeface="Arial" panose="020B0604020202020204" pitchFamily="34" charset="0"/>
              </a:rPr>
              <a:t>. As Americas force in readiness, we must be prepared to answer our Nations call on a moments </a:t>
            </a:r>
            <a:r>
              <a:rPr lang="en-US" sz="1450" dirty="0" smtClean="0">
                <a:latin typeface="Arial" panose="020B0604020202020204" pitchFamily="34" charset="0"/>
              </a:rPr>
              <a:t>notice. A </a:t>
            </a:r>
            <a:r>
              <a:rPr lang="en-US" sz="1450" dirty="0">
                <a:latin typeface="Arial" panose="020B0604020202020204" pitchFamily="34" charset="0"/>
              </a:rPr>
              <a:t>large part of that ability is our capacity for resilience. Regardless of the battle we just fought, we must </a:t>
            </a:r>
            <a:r>
              <a:rPr lang="en-US" sz="1450" dirty="0" smtClean="0">
                <a:latin typeface="Arial" panose="020B0604020202020204" pitchFamily="34" charset="0"/>
              </a:rPr>
              <a:t>be ready </a:t>
            </a:r>
            <a:r>
              <a:rPr lang="en-US" sz="1450" dirty="0">
                <a:latin typeface="Arial" panose="020B0604020202020204" pitchFamily="34" charset="0"/>
              </a:rPr>
              <a:t>for our next success. </a:t>
            </a:r>
            <a:r>
              <a:rPr lang="en-US" sz="1450" b="1" dirty="0">
                <a:latin typeface="Arial" panose="020B0604020202020204" pitchFamily="34" charset="0"/>
              </a:rPr>
              <a:t>Research indicates that spiritual fitness plays a key role in resiliency, in </a:t>
            </a:r>
            <a:r>
              <a:rPr lang="en-US" sz="1450" b="1" dirty="0" smtClean="0">
                <a:latin typeface="Arial" panose="020B0604020202020204" pitchFamily="34" charset="0"/>
              </a:rPr>
              <a:t>our ability to </a:t>
            </a:r>
            <a:r>
              <a:rPr lang="en-US" sz="1450" b="1" dirty="0">
                <a:latin typeface="Arial" panose="020B0604020202020204" pitchFamily="34" charset="0"/>
              </a:rPr>
              <a:t>grow, develop, recover, heal, and adapt</a:t>
            </a:r>
            <a:r>
              <a:rPr lang="en-US" sz="1450" dirty="0">
                <a:latin typeface="Arial" panose="020B0604020202020204" pitchFamily="34" charset="0"/>
              </a:rPr>
              <a:t>. Regardless of individual philosophy or beliefs, </a:t>
            </a:r>
            <a:r>
              <a:rPr lang="en-US" sz="1450" b="1" dirty="0">
                <a:latin typeface="Arial" panose="020B0604020202020204" pitchFamily="34" charset="0"/>
              </a:rPr>
              <a:t>spiritual </a:t>
            </a:r>
            <a:r>
              <a:rPr lang="en-US" sz="1450" b="1" dirty="0" smtClean="0">
                <a:latin typeface="Arial" panose="020B0604020202020204" pitchFamily="34" charset="0"/>
              </a:rPr>
              <a:t>well-being makes </a:t>
            </a:r>
            <a:r>
              <a:rPr lang="en-US" sz="1450" b="1" dirty="0">
                <a:latin typeface="Arial" panose="020B0604020202020204" pitchFamily="34" charset="0"/>
              </a:rPr>
              <a:t>us better warriors and people of character </a:t>
            </a:r>
            <a:r>
              <a:rPr lang="en-US" sz="1450" dirty="0">
                <a:latin typeface="Arial" panose="020B0604020202020204" pitchFamily="34" charset="0"/>
              </a:rPr>
              <a:t>capable of making good choices on and off duty.</a:t>
            </a:r>
          </a:p>
          <a:p>
            <a:endParaRPr lang="en-US" sz="1450" dirty="0" smtClean="0">
              <a:latin typeface="Arial" panose="020B0604020202020204" pitchFamily="34" charset="0"/>
            </a:endParaRPr>
          </a:p>
          <a:p>
            <a:r>
              <a:rPr lang="en-US" sz="1450" dirty="0" smtClean="0">
                <a:latin typeface="Arial" panose="020B0604020202020204" pitchFamily="34" charset="0"/>
              </a:rPr>
              <a:t>3</a:t>
            </a:r>
            <a:r>
              <a:rPr lang="en-US" sz="1450" dirty="0">
                <a:latin typeface="Arial" panose="020B0604020202020204" pitchFamily="34" charset="0"/>
              </a:rPr>
              <a:t>. Beginning in October, the Marine Corps will be emphasizing all components of fitness, particularly </a:t>
            </a:r>
            <a:r>
              <a:rPr lang="en-US" sz="1450" dirty="0" smtClean="0">
                <a:latin typeface="Arial" panose="020B0604020202020204" pitchFamily="34" charset="0"/>
              </a:rPr>
              <a:t>the physical </a:t>
            </a:r>
            <a:r>
              <a:rPr lang="en-US" sz="1450" dirty="0">
                <a:latin typeface="Arial" panose="020B0604020202020204" pitchFamily="34" charset="0"/>
              </a:rPr>
              <a:t>and spiritual aspects. During this time, I ask each of you to reflect on what you and the Marines </a:t>
            </a:r>
            <a:r>
              <a:rPr lang="en-US" sz="1450" dirty="0" smtClean="0">
                <a:latin typeface="Arial" panose="020B0604020202020204" pitchFamily="34" charset="0"/>
              </a:rPr>
              <a:t>and Sailors </a:t>
            </a:r>
            <a:r>
              <a:rPr lang="en-US" sz="1450" dirty="0">
                <a:latin typeface="Arial" panose="020B0604020202020204" pitchFamily="34" charset="0"/>
              </a:rPr>
              <a:t>you lead are doing to achieve and maintain an optimal level of strength and resilience. Your </a:t>
            </a:r>
            <a:r>
              <a:rPr lang="en-US" sz="1450" dirty="0" smtClean="0">
                <a:latin typeface="Arial" panose="020B0604020202020204" pitchFamily="34" charset="0"/>
              </a:rPr>
              <a:t>leaders and </a:t>
            </a:r>
            <a:r>
              <a:rPr lang="en-US" sz="1450" dirty="0">
                <a:latin typeface="Arial" panose="020B0604020202020204" pitchFamily="34" charset="0"/>
              </a:rPr>
              <a:t>chaplains at all levels stand ready to engage with you in this task. By </a:t>
            </a:r>
            <a:r>
              <a:rPr lang="en-US" sz="1450" b="1" i="1" dirty="0">
                <a:latin typeface="Arial" panose="020B0604020202020204" pitchFamily="34" charset="0"/>
              </a:rPr>
              <a:t>attending to spiritual fitness </a:t>
            </a:r>
            <a:r>
              <a:rPr lang="en-US" sz="1450" b="1" i="1" dirty="0" smtClean="0">
                <a:latin typeface="Arial" panose="020B0604020202020204" pitchFamily="34" charset="0"/>
              </a:rPr>
              <a:t>with the same </a:t>
            </a:r>
            <a:r>
              <a:rPr lang="en-US" sz="1450" b="1" i="1" dirty="0">
                <a:latin typeface="Arial" panose="020B0604020202020204" pitchFamily="34" charset="0"/>
              </a:rPr>
              <a:t>rigor given to physical, social and mental fitness</a:t>
            </a:r>
            <a:r>
              <a:rPr lang="en-US" sz="1450" dirty="0">
                <a:latin typeface="Arial" panose="020B0604020202020204" pitchFamily="34" charset="0"/>
              </a:rPr>
              <a:t>, Marines and Sailors can become and remain </a:t>
            </a:r>
            <a:r>
              <a:rPr lang="en-US" sz="1450" dirty="0" smtClean="0">
                <a:latin typeface="Arial" panose="020B0604020202020204" pitchFamily="34" charset="0"/>
              </a:rPr>
              <a:t>the honorable </a:t>
            </a:r>
            <a:r>
              <a:rPr lang="en-US" sz="1450" dirty="0">
                <a:latin typeface="Arial" panose="020B0604020202020204" pitchFamily="34" charset="0"/>
              </a:rPr>
              <a:t>warriors and model citizens our Nation expects.</a:t>
            </a:r>
          </a:p>
          <a:p>
            <a:endParaRPr lang="en-US" sz="1450" dirty="0" smtClean="0">
              <a:latin typeface="Arial" panose="020B0604020202020204" pitchFamily="34" charset="0"/>
            </a:endParaRPr>
          </a:p>
          <a:p>
            <a:r>
              <a:rPr lang="en-US" sz="1450" dirty="0" smtClean="0">
                <a:latin typeface="Arial" panose="020B0604020202020204" pitchFamily="34" charset="0"/>
              </a:rPr>
              <a:t>4</a:t>
            </a:r>
            <a:r>
              <a:rPr lang="en-US" sz="1450" dirty="0">
                <a:latin typeface="Arial" panose="020B0604020202020204" pitchFamily="34" charset="0"/>
              </a:rPr>
              <a:t>. Semper Fidelis, Robert B. </a:t>
            </a:r>
            <a:r>
              <a:rPr lang="en-US" sz="1450" dirty="0" err="1">
                <a:latin typeface="Arial" panose="020B0604020202020204" pitchFamily="34" charset="0"/>
              </a:rPr>
              <a:t>Neller</a:t>
            </a:r>
            <a:r>
              <a:rPr lang="en-US" sz="1450" dirty="0">
                <a:latin typeface="Arial" panose="020B0604020202020204" pitchFamily="34" charset="0"/>
              </a:rPr>
              <a:t>, General, U.S. Marine Corps, Commandant of the Marine Corps//</a:t>
            </a:r>
            <a:endParaRPr lang="en-US" sz="1450" dirty="0"/>
          </a:p>
        </p:txBody>
      </p:sp>
    </p:spTree>
    <p:extLst>
      <p:ext uri="{BB962C8B-B14F-4D97-AF65-F5344CB8AC3E}">
        <p14:creationId xmlns:p14="http://schemas.microsoft.com/office/powerpoint/2010/main" val="1216687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27424" y="-14644"/>
            <a:ext cx="7864576" cy="874180"/>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Spiritual Fitness Guides</a:t>
            </a:r>
            <a:br>
              <a:rPr lang="en-US" dirty="0" smtClean="0">
                <a:solidFill>
                  <a:schemeClr val="tx1"/>
                </a:solidFill>
              </a:rPr>
            </a:br>
            <a:endParaRPr lang="en-US" sz="2000" dirty="0">
              <a:solidFill>
                <a:schemeClr val="tx1"/>
              </a:solidFill>
            </a:endParaRPr>
          </a:p>
        </p:txBody>
      </p:sp>
      <p:sp>
        <p:nvSpPr>
          <p:cNvPr id="4" name="TextBox 3"/>
          <p:cNvSpPr txBox="1"/>
          <p:nvPr/>
        </p:nvSpPr>
        <p:spPr>
          <a:xfrm>
            <a:off x="6677067" y="4773923"/>
            <a:ext cx="5029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Only meant to be used </a:t>
            </a:r>
            <a:r>
              <a:rPr lang="en-US" sz="1200" dirty="0"/>
              <a:t>as </a:t>
            </a:r>
            <a:r>
              <a:rPr lang="en-US" sz="1200" dirty="0" smtClean="0"/>
              <a:t>private </a:t>
            </a:r>
            <a:r>
              <a:rPr lang="en-US" sz="1200" dirty="0"/>
              <a:t>self-assessment tool </a:t>
            </a:r>
            <a:r>
              <a:rPr lang="en-US" sz="1200" dirty="0" smtClean="0"/>
              <a:t>– not </a:t>
            </a:r>
            <a:r>
              <a:rPr lang="en-US" sz="1200" dirty="0"/>
              <a:t>designed </a:t>
            </a:r>
            <a:r>
              <a:rPr lang="en-US" sz="1200" dirty="0" smtClean="0"/>
              <a:t>to </a:t>
            </a:r>
            <a:r>
              <a:rPr lang="en-US" sz="1200" dirty="0"/>
              <a:t>evaluate a Marine’s spiritual </a:t>
            </a:r>
            <a:r>
              <a:rPr lang="en-US" sz="1200" dirty="0" smtClean="0"/>
              <a:t>fitness.</a:t>
            </a:r>
          </a:p>
          <a:p>
            <a:endParaRPr lang="en-US" sz="1200" dirty="0" smtClean="0"/>
          </a:p>
          <a:p>
            <a:pPr marL="171450" indent="-171450">
              <a:buFont typeface="Arial" panose="020B0604020202020204" pitchFamily="34" charset="0"/>
              <a:buChar char="•"/>
            </a:pPr>
            <a:r>
              <a:rPr lang="en-US" sz="1200" dirty="0" smtClean="0"/>
              <a:t>Commands </a:t>
            </a:r>
            <a:r>
              <a:rPr lang="en-US" sz="1200" dirty="0"/>
              <a:t>should not mandate the use of the SFG or require a Marine to disclose self-assessment results. </a:t>
            </a: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Training </a:t>
            </a:r>
            <a:r>
              <a:rPr lang="en-US" sz="1200" dirty="0"/>
              <a:t>on this topic is </a:t>
            </a:r>
            <a:r>
              <a:rPr lang="en-US" sz="1200" dirty="0" smtClean="0"/>
              <a:t>encouraged – must </a:t>
            </a:r>
            <a:r>
              <a:rPr lang="en-US" sz="1200" dirty="0"/>
              <a:t>be conducted by a chaplain or under a chaplain’s supervision. </a:t>
            </a:r>
          </a:p>
        </p:txBody>
      </p:sp>
      <p:sp>
        <p:nvSpPr>
          <p:cNvPr id="5" name="TextBox 4"/>
          <p:cNvSpPr txBox="1"/>
          <p:nvPr/>
        </p:nvSpPr>
        <p:spPr>
          <a:xfrm>
            <a:off x="6663620" y="927572"/>
            <a:ext cx="4840271" cy="523220"/>
          </a:xfrm>
          <a:prstGeom prst="rect">
            <a:avLst/>
          </a:prstGeom>
          <a:noFill/>
        </p:spPr>
        <p:txBody>
          <a:bodyPr wrap="square" rtlCol="0">
            <a:spAutoFit/>
          </a:bodyPr>
          <a:lstStyle/>
          <a:p>
            <a:pPr>
              <a:buNone/>
            </a:pPr>
            <a:r>
              <a:rPr lang="en-US" sz="1400" b="1" dirty="0" smtClean="0"/>
              <a:t>Based on the COSC model, a private self-assessment tool divided into 4 levels of fitness…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512" b="5640"/>
          <a:stretch/>
        </p:blipFill>
        <p:spPr>
          <a:xfrm>
            <a:off x="1897249" y="992227"/>
            <a:ext cx="4779818" cy="528670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57631161"/>
              </p:ext>
            </p:extLst>
          </p:nvPr>
        </p:nvGraphicFramePr>
        <p:xfrm>
          <a:off x="6798168" y="1450792"/>
          <a:ext cx="5238118" cy="3323130"/>
        </p:xfrm>
        <a:graphic>
          <a:graphicData uri="http://schemas.openxmlformats.org/drawingml/2006/table">
            <a:tbl>
              <a:tblPr firstRow="1" firstCol="1" bandRow="1"/>
              <a:tblGrid>
                <a:gridCol w="1308916"/>
                <a:gridCol w="1309734"/>
                <a:gridCol w="1309734"/>
                <a:gridCol w="1309734"/>
              </a:tblGrid>
              <a:tr h="324658">
                <a:tc>
                  <a:txBody>
                    <a:bodyPr/>
                    <a:lstStyle/>
                    <a:p>
                      <a:pPr marL="0" marR="0" algn="ctr">
                        <a:spcBef>
                          <a:spcPts val="0"/>
                        </a:spcBef>
                        <a:spcAft>
                          <a:spcPts val="0"/>
                        </a:spcAft>
                        <a:tabLst>
                          <a:tab pos="816610" algn="l"/>
                          <a:tab pos="944880" algn="ctr"/>
                        </a:tabLst>
                      </a:pPr>
                      <a:r>
                        <a:rPr lang="en-US"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FIT</a:t>
                      </a:r>
                    </a:p>
                  </a:txBody>
                  <a:tcPr marL="41361" marR="41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STRESSED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CF6E"/>
                    </a:solidFill>
                  </a:tcPr>
                </a:tc>
                <a:tc>
                  <a:txBody>
                    <a:bodyPr/>
                    <a:lstStyle/>
                    <a:p>
                      <a:pPr marL="0" marR="0" algn="ctr">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DEPLETED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A29"/>
                    </a:solidFill>
                  </a:tcPr>
                </a:tc>
                <a:tc>
                  <a:txBody>
                    <a:bodyPr/>
                    <a:lstStyle/>
                    <a:p>
                      <a:pPr marL="0" marR="0" algn="ctr">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DRAINED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2126"/>
                    </a:solidFill>
                  </a:tcPr>
                </a:tc>
              </a:tr>
              <a:tr h="333698">
                <a:tc>
                  <a:txBody>
                    <a:bodyPr/>
                    <a:lstStyle/>
                    <a:p>
                      <a:pPr marL="0" marR="0" algn="ctr">
                        <a:spcBef>
                          <a:spcPts val="0"/>
                        </a:spcBef>
                        <a:spcAft>
                          <a:spcPts val="0"/>
                        </a:spcAft>
                      </a:pPr>
                      <a:r>
                        <a:rPr lang="en-US" sz="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Potential </a:t>
                      </a:r>
                      <a:r>
                        <a:rPr lang="en-US" sz="9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Indicators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spcBef>
                          <a:spcPts val="0"/>
                        </a:spcBef>
                        <a:spcAft>
                          <a:spcPts val="0"/>
                        </a:spcAft>
                      </a:pPr>
                      <a:r>
                        <a:rPr lang="en-US" sz="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Potential Indicators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CF6E"/>
                    </a:solidFill>
                  </a:tcPr>
                </a:tc>
                <a:tc>
                  <a:txBody>
                    <a:bodyPr/>
                    <a:lstStyle/>
                    <a:p>
                      <a:pPr marL="0" marR="0" algn="ctr">
                        <a:spcBef>
                          <a:spcPts val="0"/>
                        </a:spcBef>
                        <a:spcAft>
                          <a:spcPts val="0"/>
                        </a:spcAft>
                      </a:pPr>
                      <a:r>
                        <a:rPr lang="en-US" sz="600" b="1" dirty="0">
                          <a:effectLst/>
                          <a:latin typeface="Arial Narrow" panose="020B0606020202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b="1" dirty="0">
                          <a:effectLst/>
                          <a:latin typeface="Arial Narrow" panose="020B0606020202030204" pitchFamily="34" charset="0"/>
                          <a:ea typeface="Calibri" panose="020F0502020204030204" pitchFamily="34" charset="0"/>
                          <a:cs typeface="Arial" panose="020B0604020202020204" pitchFamily="34" charset="0"/>
                        </a:rPr>
                        <a:t>Potential Indicators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5A29"/>
                    </a:solidFill>
                  </a:tcPr>
                </a:tc>
                <a:tc>
                  <a:txBody>
                    <a:bodyPr/>
                    <a:lstStyle/>
                    <a:p>
                      <a:pPr marL="0" marR="0" algn="ctr">
                        <a:spcBef>
                          <a:spcPts val="0"/>
                        </a:spcBef>
                        <a:spcAft>
                          <a:spcPts val="0"/>
                        </a:spcAft>
                      </a:pPr>
                      <a:r>
                        <a:rPr lang="en-US" sz="600" b="1" dirty="0">
                          <a:effectLst/>
                          <a:latin typeface="Arial Narrow" panose="020B0606020202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b="1" dirty="0">
                          <a:effectLst/>
                          <a:latin typeface="Arial Narrow" panose="020B0606020202030204" pitchFamily="34" charset="0"/>
                          <a:ea typeface="Calibri" panose="020F0502020204030204" pitchFamily="34" charset="0"/>
                          <a:cs typeface="Arial" panose="020B0604020202020204" pitchFamily="34" charset="0"/>
                        </a:rPr>
                        <a:t>Potential Indicators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2126"/>
                    </a:solidFill>
                  </a:tcPr>
                </a:tc>
              </a:tr>
              <a:tr h="348606">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1.    Engaged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 life’s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meaning/purpose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Neglecting life’s meaning/purpose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Losing a sense of life’s meaning/purpose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Feels like life has no meaning/purpose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2126"/>
                    </a:solidFill>
                  </a:tcPr>
                </a:tc>
              </a:tr>
              <a:tr h="348606">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r>
                        <a:rPr lang="en-US" sz="800" b="1"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Hopeful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about </a:t>
                      </a:r>
                      <a:endPar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life/future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Less hopeful about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life/future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Holds very little hope about life/future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Holds no hope about life/future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2126"/>
                    </a:solidFill>
                  </a:tcPr>
                </a:tc>
              </a:tr>
              <a:tr h="368673">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3.    Makes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sound moral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decisions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99695" marR="0" indent="0">
                        <a:spcBef>
                          <a:spcPts val="0"/>
                        </a:spcBef>
                        <a:spcAft>
                          <a:spcPts val="0"/>
                        </a:spcAft>
                        <a:buFont typeface="Wingdings" panose="05000000000000000000" pitchFamily="2" charset="2"/>
                        <a:buNone/>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Makes some poor moral decisions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Makes poor moral decisions routinely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Engaged in extreme immoral behavior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2126"/>
                    </a:solidFill>
                  </a:tcPr>
                </a:tc>
              </a:tr>
              <a:tr h="496907">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4.    Fully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engaged with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family</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friends, and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community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Somewhat engaged with family, friends, and community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99695" marR="0" indent="0">
                        <a:spcBef>
                          <a:spcPts val="0"/>
                        </a:spcBef>
                        <a:spcAft>
                          <a:spcPts val="0"/>
                        </a:spcAft>
                        <a:buFont typeface="Wingdings" panose="05000000000000000000" pitchFamily="2" charset="2"/>
                        <a:buNone/>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Weakly engaged with family, friends, and </a:t>
                      </a:r>
                      <a:r>
                        <a:rPr lang="en-US" sz="800" b="1" dirty="0" smtClean="0">
                          <a:effectLst/>
                          <a:latin typeface="Arial Narrow" panose="020B0606020202030204" pitchFamily="34" charset="0"/>
                          <a:ea typeface="Calibri" panose="020F0502020204030204" pitchFamily="34" charset="0"/>
                          <a:cs typeface="Arial" panose="020B0604020202020204" pitchFamily="34" charset="0"/>
                        </a:rPr>
                        <a:t>community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Not engaged with family, friends, or community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2126"/>
                    </a:solidFill>
                  </a:tcPr>
                </a:tc>
              </a:tr>
              <a:tr h="368673">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5.    Able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to forgive self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and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others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99695" marR="0" indent="0">
                        <a:spcBef>
                          <a:spcPts val="0"/>
                        </a:spcBef>
                        <a:spcAft>
                          <a:spcPts val="0"/>
                        </a:spcAft>
                        <a:buFont typeface="Wingdings" panose="05000000000000000000" pitchFamily="2" charset="2"/>
                        <a:buNone/>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Difficulty forgiving self or others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Not likely to forgive self or others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Forgiveness is not an option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2126"/>
                    </a:solidFill>
                  </a:tcPr>
                </a:tc>
              </a:tr>
              <a:tr h="384703">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6.    Respectful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of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others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Less respectful of others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Strong disrespect for </a:t>
                      </a:r>
                      <a:r>
                        <a:rPr lang="en-US" sz="800" b="1" dirty="0" smtClean="0">
                          <a:effectLst/>
                          <a:latin typeface="Arial Narrow" panose="020B0606020202030204" pitchFamily="34" charset="0"/>
                          <a:ea typeface="Calibri" panose="020F0502020204030204" pitchFamily="34" charset="0"/>
                          <a:cs typeface="Arial" panose="020B0604020202020204" pitchFamily="34" charset="0"/>
                        </a:rPr>
                        <a:t>others</a:t>
                      </a:r>
                      <a:endParaRPr lang="en-US" sz="7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Wingdings" panose="05000000000000000000" pitchFamily="2" charset="2"/>
                        <a:buNone/>
                      </a:pPr>
                      <a:endParaRPr lang="en-US" sz="800" b="1" dirty="0" smtClean="0">
                        <a:effectLst/>
                        <a:latin typeface="Arial Narrow" panose="020B0606020202030204" pitchFamily="34" charset="0"/>
                        <a:ea typeface="Calibri" panose="020F0502020204030204" pitchFamily="34" charset="0"/>
                        <a:cs typeface="Arial" panose="020B0604020202020204" pitchFamily="34"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Complete disrespect for others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2126"/>
                    </a:solidFill>
                  </a:tcPr>
                </a:tc>
              </a:tr>
              <a:tr h="348606">
                <a:tc>
                  <a:txBody>
                    <a:bodyPr/>
                    <a:lstStyle/>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7.    Engaged </a:t>
                      </a: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 core </a:t>
                      </a: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p>
                    <a:p>
                      <a:pPr marL="0" marR="0" lvl="0" indent="0">
                        <a:spcBef>
                          <a:spcPts val="0"/>
                        </a:spcBef>
                        <a:spcAft>
                          <a:spcPts val="0"/>
                        </a:spcAft>
                        <a:buFont typeface="Wingdings" panose="05000000000000000000" pitchFamily="2" charset="2"/>
                        <a:buNone/>
                      </a:pPr>
                      <a:r>
                        <a:rPr lang="en-US" sz="8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values/beliefs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Straying from core values/beliefs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CF6E"/>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Disregards core beliefs/values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5A29"/>
                    </a:solidFill>
                  </a:tcPr>
                </a:tc>
                <a:tc>
                  <a:txBody>
                    <a:bodyPr/>
                    <a:lstStyle/>
                    <a:p>
                      <a:pPr marL="171450" marR="0" lvl="0" indent="-171450">
                        <a:spcBef>
                          <a:spcPts val="0"/>
                        </a:spcBef>
                        <a:spcAft>
                          <a:spcPts val="0"/>
                        </a:spcAft>
                        <a:buFont typeface="Wingdings" panose="05000000000000000000" pitchFamily="2" charset="2"/>
                        <a:buChar char="Ø"/>
                      </a:pPr>
                      <a:r>
                        <a:rPr lang="en-US" sz="800" b="1" dirty="0">
                          <a:effectLst/>
                          <a:latin typeface="Arial Narrow" panose="020B0606020202030204" pitchFamily="34" charset="0"/>
                          <a:ea typeface="Calibri" panose="020F0502020204030204" pitchFamily="34" charset="0"/>
                          <a:cs typeface="Arial" panose="020B0604020202020204" pitchFamily="34" charset="0"/>
                        </a:rPr>
                        <a:t>Abandoned core values/beliefs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361" marR="4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2126"/>
                    </a:solidFill>
                  </a:tcPr>
                </a:tc>
              </a:tr>
            </a:tbl>
          </a:graphicData>
        </a:graphic>
      </p:graphicFrame>
    </p:spTree>
    <p:extLst>
      <p:ext uri="{BB962C8B-B14F-4D97-AF65-F5344CB8AC3E}">
        <p14:creationId xmlns:p14="http://schemas.microsoft.com/office/powerpoint/2010/main" val="756503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52545" y="0"/>
            <a:ext cx="7839455" cy="945036"/>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Elements of Spiritual Fitness</a:t>
            </a:r>
            <a:endParaRPr lang="en-US" dirty="0">
              <a:solidFill>
                <a:schemeClr val="tx1"/>
              </a:solidFill>
            </a:endParaRPr>
          </a:p>
        </p:txBody>
      </p:sp>
      <p:sp>
        <p:nvSpPr>
          <p:cNvPr id="10" name="Rectangle 9"/>
          <p:cNvSpPr/>
          <p:nvPr/>
        </p:nvSpPr>
        <p:spPr>
          <a:xfrm>
            <a:off x="3336241" y="1109628"/>
            <a:ext cx="7799110" cy="5016758"/>
          </a:xfrm>
          <a:prstGeom prst="rect">
            <a:avLst/>
          </a:prstGeom>
        </p:spPr>
        <p:txBody>
          <a:bodyPr wrap="square">
            <a:spAutoFit/>
          </a:bodyPr>
          <a:lstStyle/>
          <a:p>
            <a:r>
              <a:rPr lang="en-US" sz="2000" i="1" dirty="0" smtClean="0"/>
              <a:t>Maintained by exercising three elements: Faith, Values, Morals</a:t>
            </a:r>
            <a:endParaRPr lang="en-US" i="1" dirty="0" smtClean="0"/>
          </a:p>
          <a:p>
            <a:endParaRPr lang="en-US" sz="2000" b="1" dirty="0"/>
          </a:p>
          <a:p>
            <a:pPr marL="342900" indent="-342900">
              <a:buFont typeface="Wingdings" panose="05000000000000000000" pitchFamily="2" charset="2"/>
              <a:buChar char="ü"/>
            </a:pPr>
            <a:r>
              <a:rPr lang="en-US" sz="2000" b="1" dirty="0">
                <a:solidFill>
                  <a:srgbClr val="00B050"/>
                </a:solidFill>
                <a:effectLst>
                  <a:outerShdw blurRad="38100" dist="38100" dir="2700000" algn="tl">
                    <a:srgbClr val="000000">
                      <a:alpha val="43137"/>
                    </a:srgbClr>
                  </a:outerShdw>
                </a:effectLst>
              </a:rPr>
              <a:t>Personal </a:t>
            </a:r>
            <a:r>
              <a:rPr lang="en-US" sz="2000" b="1" dirty="0" smtClean="0">
                <a:solidFill>
                  <a:srgbClr val="00B050"/>
                </a:solidFill>
                <a:effectLst>
                  <a:outerShdw blurRad="38100" dist="38100" dir="2700000" algn="tl">
                    <a:srgbClr val="000000">
                      <a:alpha val="43137"/>
                    </a:srgbClr>
                  </a:outerShdw>
                </a:effectLst>
              </a:rPr>
              <a:t>Faith</a:t>
            </a:r>
          </a:p>
          <a:p>
            <a:pPr marL="800100" lvl="1" indent="-342900">
              <a:buFont typeface="Arial" panose="020B0604020202020204" pitchFamily="34" charset="0"/>
              <a:buChar char="•"/>
            </a:pPr>
            <a:r>
              <a:rPr lang="en-US" dirty="0"/>
              <a:t>All Marines have the ability to make a personal choice in which they will place their personal faith.</a:t>
            </a:r>
          </a:p>
          <a:p>
            <a:pPr marL="800100" lvl="1" indent="-342900">
              <a:buFont typeface="Arial" panose="020B0604020202020204" pitchFamily="34" charset="0"/>
              <a:buChar char="•"/>
            </a:pPr>
            <a:r>
              <a:rPr lang="en-US" dirty="0"/>
              <a:t>Faith may be characterized as belief or trust in self and/or a relationship with someone or something greater than one’s self</a:t>
            </a:r>
            <a:r>
              <a:rPr lang="en-US" dirty="0" smtClean="0"/>
              <a:t>.</a:t>
            </a:r>
            <a:endParaRPr lang="en-US" sz="2000" b="1" dirty="0"/>
          </a:p>
          <a:p>
            <a:pPr marL="342900" indent="-342900">
              <a:buFont typeface="Wingdings" panose="05000000000000000000" pitchFamily="2" charset="2"/>
              <a:buChar char="ü"/>
            </a:pPr>
            <a:r>
              <a:rPr lang="en-US" sz="2000" b="1" dirty="0">
                <a:solidFill>
                  <a:srgbClr val="FFC000"/>
                </a:solidFill>
                <a:effectLst>
                  <a:outerShdw blurRad="38100" dist="38100" dir="2700000" algn="tl">
                    <a:srgbClr val="000000">
                      <a:alpha val="43137"/>
                    </a:srgbClr>
                  </a:outerShdw>
                </a:effectLst>
              </a:rPr>
              <a:t>Foundational </a:t>
            </a:r>
            <a:r>
              <a:rPr lang="en-US" sz="2000" b="1" dirty="0" smtClean="0">
                <a:solidFill>
                  <a:srgbClr val="FFC000"/>
                </a:solidFill>
                <a:effectLst>
                  <a:outerShdw blurRad="38100" dist="38100" dir="2700000" algn="tl">
                    <a:srgbClr val="000000">
                      <a:alpha val="43137"/>
                    </a:srgbClr>
                  </a:outerShdw>
                </a:effectLst>
              </a:rPr>
              <a:t>Values</a:t>
            </a:r>
          </a:p>
          <a:p>
            <a:pPr marL="742950" lvl="1" indent="-285750">
              <a:buFont typeface="Arial" panose="020B0604020202020204" pitchFamily="34" charset="0"/>
              <a:buChar char="•"/>
            </a:pPr>
            <a:r>
              <a:rPr lang="en-US" dirty="0" smtClean="0"/>
              <a:t>All Marines have the ability to make a personal choice regarding the values they will live by.</a:t>
            </a:r>
          </a:p>
          <a:p>
            <a:pPr marL="742950" lvl="1" indent="-285750">
              <a:buFont typeface="Arial" panose="020B0604020202020204" pitchFamily="34" charset="0"/>
              <a:buChar char="•"/>
            </a:pPr>
            <a:r>
              <a:rPr lang="en-US" dirty="0" smtClean="0"/>
              <a:t>That, in turn, guide their choices, actions, and the character they display on and off duty.</a:t>
            </a:r>
          </a:p>
          <a:p>
            <a:pPr marL="342900" indent="-342900">
              <a:buFont typeface="Wingdings" panose="05000000000000000000" pitchFamily="2" charset="2"/>
              <a:buChar char="ü"/>
            </a:pPr>
            <a:r>
              <a:rPr lang="en-US" sz="2000" b="1" dirty="0" smtClean="0">
                <a:solidFill>
                  <a:srgbClr val="FF0000"/>
                </a:solidFill>
                <a:effectLst>
                  <a:outerShdw blurRad="38100" dist="38100" dir="2700000" algn="tl">
                    <a:srgbClr val="000000">
                      <a:alpha val="43137"/>
                    </a:srgbClr>
                  </a:outerShdw>
                </a:effectLst>
              </a:rPr>
              <a:t>Moral </a:t>
            </a:r>
            <a:r>
              <a:rPr lang="en-US" sz="2000" b="1" dirty="0">
                <a:solidFill>
                  <a:srgbClr val="FF0000"/>
                </a:solidFill>
                <a:effectLst>
                  <a:outerShdw blurRad="38100" dist="38100" dir="2700000" algn="tl">
                    <a:srgbClr val="000000">
                      <a:alpha val="43137"/>
                    </a:srgbClr>
                  </a:outerShdw>
                </a:effectLst>
              </a:rPr>
              <a:t>Living</a:t>
            </a:r>
          </a:p>
          <a:p>
            <a:pPr marL="800100" lvl="1" indent="-342900">
              <a:buFont typeface="Arial" panose="020B0604020202020204" pitchFamily="34" charset="0"/>
              <a:buChar char="•"/>
            </a:pPr>
            <a:r>
              <a:rPr lang="en-US" dirty="0"/>
              <a:t>All Marines make personal choices about the sources </a:t>
            </a:r>
            <a:r>
              <a:rPr lang="en-US" dirty="0" smtClean="0"/>
              <a:t>that </a:t>
            </a:r>
            <a:r>
              <a:rPr lang="en-US" dirty="0"/>
              <a:t>guide moral living and the decision making process.</a:t>
            </a:r>
          </a:p>
          <a:p>
            <a:pPr marL="800100" lvl="1" indent="-342900">
              <a:buFont typeface="Arial" panose="020B0604020202020204" pitchFamily="34" charset="0"/>
              <a:buChar char="•"/>
            </a:pPr>
            <a:r>
              <a:rPr lang="en-US" dirty="0"/>
              <a:t>Marines must reflect upon and evaluate past decisions in order to inform their current and future decisions.</a:t>
            </a:r>
          </a:p>
        </p:txBody>
      </p:sp>
    </p:spTree>
    <p:extLst>
      <p:ext uri="{BB962C8B-B14F-4D97-AF65-F5344CB8AC3E}">
        <p14:creationId xmlns:p14="http://schemas.microsoft.com/office/powerpoint/2010/main" val="10235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4334256" y="18288"/>
            <a:ext cx="7857744" cy="881571"/>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MARSOC Service Culture</a:t>
            </a:r>
            <a:endParaRPr lang="en-US" dirty="0">
              <a:solidFill>
                <a:schemeClr val="tx1"/>
              </a:solidFill>
            </a:endParaRPr>
          </a:p>
        </p:txBody>
      </p:sp>
      <p:pic>
        <p:nvPicPr>
          <p:cNvPr id="2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74520" y="899859"/>
            <a:ext cx="10396327" cy="238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453190" y="4564521"/>
            <a:ext cx="9238985" cy="523220"/>
          </a:xfrm>
          <a:prstGeom prst="rect">
            <a:avLst/>
          </a:prstGeom>
          <a:noFill/>
        </p:spPr>
        <p:txBody>
          <a:bodyPr wrap="square" rtlCol="0">
            <a:spAutoFit/>
          </a:bodyPr>
          <a:lstStyle/>
          <a:p>
            <a:pPr algn="ctr"/>
            <a:r>
              <a:rPr lang="en-US" sz="2800" b="1" dirty="0" smtClean="0">
                <a:latin typeface="Garamond" panose="02020404030301010803" pitchFamily="18" charset="0"/>
              </a:rPr>
              <a:t>Always faithful   •   Always forward   •   Silent Warriors</a:t>
            </a:r>
            <a:endParaRPr lang="en-US" sz="2800" b="1" dirty="0">
              <a:latin typeface="Garamond" panose="02020404030301010803" pitchFamily="18" charset="0"/>
            </a:endParaRPr>
          </a:p>
        </p:txBody>
      </p:sp>
      <p:sp>
        <p:nvSpPr>
          <p:cNvPr id="2" name="TextBox 1"/>
          <p:cNvSpPr txBox="1"/>
          <p:nvPr/>
        </p:nvSpPr>
        <p:spPr>
          <a:xfrm>
            <a:off x="2242551" y="3272322"/>
            <a:ext cx="1468672" cy="215444"/>
          </a:xfrm>
          <a:prstGeom prst="rect">
            <a:avLst/>
          </a:prstGeom>
          <a:noFill/>
        </p:spPr>
        <p:txBody>
          <a:bodyPr wrap="none" rtlCol="0">
            <a:spAutoFit/>
          </a:bodyPr>
          <a:lstStyle/>
          <a:p>
            <a:r>
              <a:rPr lang="en-US" sz="800" dirty="0" smtClean="0"/>
              <a:t>LT Stephen Decatur, Jr. (1804)</a:t>
            </a:r>
            <a:endParaRPr lang="en-US" sz="800" dirty="0"/>
          </a:p>
        </p:txBody>
      </p:sp>
      <p:sp>
        <p:nvSpPr>
          <p:cNvPr id="22" name="TextBox 21"/>
          <p:cNvSpPr txBox="1"/>
          <p:nvPr/>
        </p:nvSpPr>
        <p:spPr>
          <a:xfrm>
            <a:off x="6668777" y="3283893"/>
            <a:ext cx="1869423" cy="215444"/>
          </a:xfrm>
          <a:prstGeom prst="rect">
            <a:avLst/>
          </a:prstGeom>
          <a:noFill/>
        </p:spPr>
        <p:txBody>
          <a:bodyPr wrap="none" rtlCol="0">
            <a:spAutoFit/>
          </a:bodyPr>
          <a:lstStyle/>
          <a:p>
            <a:r>
              <a:rPr lang="en-US" sz="800" dirty="0" smtClean="0"/>
              <a:t>WWII 1</a:t>
            </a:r>
            <a:r>
              <a:rPr lang="en-US" sz="800" baseline="30000" dirty="0" smtClean="0"/>
              <a:t>st</a:t>
            </a:r>
            <a:r>
              <a:rPr lang="en-US" sz="800" dirty="0" smtClean="0"/>
              <a:t> &amp; 2</a:t>
            </a:r>
            <a:r>
              <a:rPr lang="en-US" sz="800" baseline="30000" dirty="0" smtClean="0"/>
              <a:t>nd</a:t>
            </a:r>
            <a:r>
              <a:rPr lang="en-US" sz="800" dirty="0" smtClean="0"/>
              <a:t> Marine Raider Battalions</a:t>
            </a:r>
            <a:endParaRPr lang="en-US" sz="800" dirty="0"/>
          </a:p>
        </p:txBody>
      </p:sp>
      <p:sp>
        <p:nvSpPr>
          <p:cNvPr id="4" name="Rectangle 3"/>
          <p:cNvSpPr/>
          <p:nvPr/>
        </p:nvSpPr>
        <p:spPr>
          <a:xfrm>
            <a:off x="5538319" y="5501796"/>
            <a:ext cx="3068725" cy="523220"/>
          </a:xfrm>
          <a:prstGeom prst="rect">
            <a:avLst/>
          </a:prstGeom>
        </p:spPr>
        <p:txBody>
          <a:bodyPr wrap="none">
            <a:spAutoFit/>
          </a:bodyPr>
          <a:lstStyle/>
          <a:p>
            <a:r>
              <a:rPr lang="en-US" sz="2800" b="1" dirty="0">
                <a:latin typeface="Garamond" panose="02020404030301010803" pitchFamily="18" charset="0"/>
              </a:rPr>
              <a:t>"</a:t>
            </a:r>
            <a:r>
              <a:rPr lang="en-US" sz="2800" b="1" dirty="0" err="1">
                <a:latin typeface="Garamond" panose="02020404030301010803" pitchFamily="18" charset="0"/>
              </a:rPr>
              <a:t>Spiritus</a:t>
            </a:r>
            <a:r>
              <a:rPr lang="en-US" sz="2800" b="1" dirty="0">
                <a:latin typeface="Garamond" panose="02020404030301010803" pitchFamily="18" charset="0"/>
              </a:rPr>
              <a:t> </a:t>
            </a:r>
            <a:r>
              <a:rPr lang="en-US" sz="2800" b="1" dirty="0" err="1">
                <a:latin typeface="Garamond" panose="02020404030301010803" pitchFamily="18" charset="0"/>
              </a:rPr>
              <a:t>Invictus</a:t>
            </a:r>
            <a:r>
              <a:rPr lang="en-US" sz="2800" b="1" dirty="0">
                <a:latin typeface="Garamond" panose="02020404030301010803" pitchFamily="18" charset="0"/>
              </a:rPr>
              <a:t>"</a:t>
            </a:r>
          </a:p>
        </p:txBody>
      </p:sp>
    </p:spTree>
    <p:extLst>
      <p:ext uri="{BB962C8B-B14F-4D97-AF65-F5344CB8AC3E}">
        <p14:creationId xmlns:p14="http://schemas.microsoft.com/office/powerpoint/2010/main" val="1102189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4518581" y="0"/>
            <a:ext cx="7673419" cy="622168"/>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MARSOC Spiritual Fitness</a:t>
            </a:r>
            <a:endParaRPr lang="en-US" dirty="0">
              <a:solidFill>
                <a:schemeClr val="tx1"/>
              </a:solidFill>
            </a:endParaRPr>
          </a:p>
        </p:txBody>
      </p:sp>
      <p:sp>
        <p:nvSpPr>
          <p:cNvPr id="24" name="TextBox 23"/>
          <p:cNvSpPr txBox="1"/>
          <p:nvPr/>
        </p:nvSpPr>
        <p:spPr>
          <a:xfrm>
            <a:off x="5486418" y="5859768"/>
            <a:ext cx="3701654" cy="523220"/>
          </a:xfrm>
          <a:prstGeom prst="rect">
            <a:avLst/>
          </a:prstGeom>
          <a:noFill/>
        </p:spPr>
        <p:txBody>
          <a:bodyPr wrap="none" rtlCol="0">
            <a:spAutoFit/>
          </a:bodyPr>
          <a:lstStyle/>
          <a:p>
            <a:pPr>
              <a:buNone/>
            </a:pPr>
            <a:r>
              <a:rPr lang="en-US" sz="2800" b="1" i="1" dirty="0" smtClean="0">
                <a:effectLst>
                  <a:outerShdw blurRad="50800" dist="38100" dir="2700000" algn="tl" rotWithShape="0">
                    <a:prstClr val="black">
                      <a:alpha val="40000"/>
                    </a:prstClr>
                  </a:outerShdw>
                </a:effectLst>
              </a:rPr>
              <a:t>Ministry of Presence</a:t>
            </a:r>
          </a:p>
        </p:txBody>
      </p:sp>
      <p:sp>
        <p:nvSpPr>
          <p:cNvPr id="9" name="Rectangle 8"/>
          <p:cNvSpPr>
            <a:spLocks noChangeArrowheads="1"/>
          </p:cNvSpPr>
          <p:nvPr/>
        </p:nvSpPr>
        <p:spPr bwMode="auto">
          <a:xfrm>
            <a:off x="3319671" y="1123122"/>
            <a:ext cx="832899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spcAft>
                <a:spcPts val="600"/>
              </a:spcAft>
            </a:pPr>
            <a:r>
              <a:rPr lang="en-US" altLang="en-US" sz="1600" b="1" dirty="0" smtClean="0">
                <a:solidFill>
                  <a:srgbClr val="00B050"/>
                </a:solidFill>
                <a:latin typeface="Gill Sans MT" panose="020B0502020104020203" pitchFamily="34" charset="0"/>
              </a:rPr>
              <a:t>Religious Services &amp; Studies </a:t>
            </a:r>
            <a:r>
              <a:rPr lang="en-US" altLang="en-US" sz="1600" dirty="0">
                <a:latin typeface="Gill Sans MT" panose="020B0502020104020203" pitchFamily="34" charset="0"/>
              </a:rPr>
              <a:t>– </a:t>
            </a:r>
            <a:r>
              <a:rPr lang="en-US" altLang="en-US" sz="1600" dirty="0" smtClean="0">
                <a:latin typeface="Gill Sans MT" panose="020B0502020104020203" pitchFamily="34" charset="0"/>
              </a:rPr>
              <a:t>Divine Services at Mess Hall, </a:t>
            </a:r>
            <a:r>
              <a:rPr lang="en-US" altLang="en-US" sz="1600" dirty="0" err="1" smtClean="0">
                <a:latin typeface="Gill Sans MT" panose="020B0502020104020203" pitchFamily="34" charset="0"/>
              </a:rPr>
              <a:t>Tun</a:t>
            </a:r>
            <a:r>
              <a:rPr lang="en-US" altLang="en-US" sz="1600" dirty="0" smtClean="0">
                <a:latin typeface="Gill Sans MT" panose="020B0502020104020203" pitchFamily="34" charset="0"/>
              </a:rPr>
              <a:t> </a:t>
            </a:r>
            <a:r>
              <a:rPr lang="en-US" altLang="en-US" sz="1600" dirty="0" smtClean="0">
                <a:latin typeface="Gill Sans MT" panose="020B0502020104020203" pitchFamily="34" charset="0"/>
              </a:rPr>
              <a:t>Tavern Fellowship, “Raising a Modern Day Knight,” “Becoming a Leader of Character,” and battle field circulation.</a:t>
            </a:r>
            <a:endParaRPr lang="en-US" altLang="en-US" sz="1600" dirty="0">
              <a:latin typeface="Gill Sans MT" panose="020B0502020104020203" pitchFamily="34" charset="0"/>
            </a:endParaRPr>
          </a:p>
          <a:p>
            <a:pPr marL="0" indent="0" eaLnBrk="1" hangingPunct="1">
              <a:spcAft>
                <a:spcPts val="600"/>
              </a:spcAft>
            </a:pPr>
            <a:r>
              <a:rPr lang="en-US" altLang="en-US" sz="1600" b="1" dirty="0" smtClean="0">
                <a:solidFill>
                  <a:srgbClr val="00B050"/>
                </a:solidFill>
                <a:latin typeface="Gill Sans MT" panose="020B0502020104020203" pitchFamily="34" charset="0"/>
              </a:rPr>
              <a:t>Spiritus Invictus </a:t>
            </a:r>
            <a:r>
              <a:rPr lang="en-US" altLang="en-US" sz="1600" b="1" dirty="0">
                <a:solidFill>
                  <a:srgbClr val="00B050"/>
                </a:solidFill>
                <a:latin typeface="Gill Sans MT" panose="020B0502020104020203" pitchFamily="34" charset="0"/>
              </a:rPr>
              <a:t>Training</a:t>
            </a:r>
            <a:r>
              <a:rPr lang="en-US" altLang="en-US" sz="1600" dirty="0">
                <a:solidFill>
                  <a:srgbClr val="00B050"/>
                </a:solidFill>
                <a:latin typeface="Gill Sans MT" panose="020B0502020104020203" pitchFamily="34" charset="0"/>
              </a:rPr>
              <a:t> </a:t>
            </a:r>
            <a:r>
              <a:rPr lang="en-US" altLang="en-US" sz="1600" dirty="0">
                <a:latin typeface="Gill Sans MT" panose="020B0502020104020203" pitchFamily="34" charset="0"/>
              </a:rPr>
              <a:t>(A&amp;S) – </a:t>
            </a:r>
            <a:r>
              <a:rPr lang="en-US" altLang="en-US" sz="1600" dirty="0" smtClean="0">
                <a:latin typeface="Gill Sans MT" panose="020B0502020104020203" pitchFamily="34" charset="0"/>
              </a:rPr>
              <a:t>Focuses </a:t>
            </a:r>
            <a:r>
              <a:rPr lang="en-US" altLang="en-US" sz="1600" dirty="0">
                <a:latin typeface="Gill Sans MT" panose="020B0502020104020203" pitchFamily="34" charset="0"/>
              </a:rPr>
              <a:t>on Spiritual Fitness &amp; personal </a:t>
            </a:r>
            <a:r>
              <a:rPr lang="en-US" altLang="en-US" sz="1600" dirty="0" smtClean="0">
                <a:latin typeface="Gill Sans MT" panose="020B0502020104020203" pitchFamily="34" charset="0"/>
              </a:rPr>
              <a:t>growth to persevere, overcome and achieve.</a:t>
            </a:r>
          </a:p>
          <a:p>
            <a:pPr marL="0" indent="0">
              <a:spcAft>
                <a:spcPts val="600"/>
              </a:spcAft>
            </a:pPr>
            <a:r>
              <a:rPr lang="en-US" altLang="en-US" sz="1600" b="1" dirty="0" smtClean="0">
                <a:solidFill>
                  <a:srgbClr val="00B050"/>
                </a:solidFill>
                <a:latin typeface="Gill Sans MT" panose="020B0502020104020203" pitchFamily="34" charset="0"/>
              </a:rPr>
              <a:t>Commander’s Devotions </a:t>
            </a:r>
            <a:r>
              <a:rPr lang="en-US" altLang="en-US" sz="1600" dirty="0">
                <a:latin typeface="Gill Sans MT" panose="020B0502020104020203" pitchFamily="34" charset="0"/>
              </a:rPr>
              <a:t>– </a:t>
            </a:r>
            <a:r>
              <a:rPr lang="en-US" altLang="en-US" sz="1600" dirty="0" smtClean="0">
                <a:latin typeface="Gill Sans MT" panose="020B0502020104020203" pitchFamily="34" charset="0"/>
              </a:rPr>
              <a:t>Prayer/devotions with MARSOC Commanders.</a:t>
            </a:r>
            <a:endParaRPr lang="en-US" altLang="en-US" sz="1600" dirty="0">
              <a:latin typeface="Gill Sans MT" panose="020B0502020104020203" pitchFamily="34" charset="0"/>
            </a:endParaRPr>
          </a:p>
          <a:p>
            <a:pPr marL="0" indent="0" eaLnBrk="1" hangingPunct="1"/>
            <a:endParaRPr lang="en-US" altLang="en-US" sz="1600" dirty="0">
              <a:latin typeface="Gill Sans MT" panose="020B0502020104020203" pitchFamily="34" charset="0"/>
            </a:endParaRPr>
          </a:p>
          <a:p>
            <a:pPr marL="0" indent="0">
              <a:spcAft>
                <a:spcPts val="600"/>
              </a:spcAft>
            </a:pPr>
            <a:r>
              <a:rPr lang="en-US" altLang="en-US" sz="1600" b="1" dirty="0" smtClean="0">
                <a:solidFill>
                  <a:srgbClr val="FFC000"/>
                </a:solidFill>
                <a:latin typeface="Gill Sans MT" panose="020B0502020104020203" pitchFamily="34" charset="0"/>
              </a:rPr>
              <a:t>MCSOC Ethical Engagement</a:t>
            </a:r>
            <a:r>
              <a:rPr lang="en-US" altLang="en-US" sz="1600" dirty="0" smtClean="0">
                <a:solidFill>
                  <a:srgbClr val="FFC000"/>
                </a:solidFill>
                <a:latin typeface="Gill Sans MT" panose="020B0502020104020203" pitchFamily="34" charset="0"/>
              </a:rPr>
              <a:t> </a:t>
            </a:r>
            <a:r>
              <a:rPr lang="en-US" altLang="en-US" sz="1600" dirty="0">
                <a:latin typeface="Gill Sans MT" panose="020B0502020104020203" pitchFamily="34" charset="0"/>
              </a:rPr>
              <a:t>– </a:t>
            </a:r>
            <a:r>
              <a:rPr lang="en-US" altLang="en-US" sz="1600" dirty="0" smtClean="0">
                <a:latin typeface="Gill Sans MT" panose="020B0502020104020203" pitchFamily="34" charset="0"/>
              </a:rPr>
              <a:t>Seeks for Raiders to further develop an ethical framework reinforced by leader-led case studies.</a:t>
            </a:r>
            <a:endParaRPr lang="en-US" altLang="en-US" sz="1600" dirty="0">
              <a:latin typeface="Gill Sans MT" panose="020B0502020104020203" pitchFamily="34" charset="0"/>
            </a:endParaRPr>
          </a:p>
          <a:p>
            <a:pPr marL="0" indent="0" eaLnBrk="1" hangingPunct="1">
              <a:spcAft>
                <a:spcPts val="600"/>
              </a:spcAft>
            </a:pPr>
            <a:r>
              <a:rPr lang="en-US" altLang="en-US" sz="1600" b="1" dirty="0" smtClean="0">
                <a:solidFill>
                  <a:srgbClr val="FFC000"/>
                </a:solidFill>
                <a:latin typeface="Gill Sans MT" panose="020B0502020104020203" pitchFamily="34" charset="0"/>
              </a:rPr>
              <a:t>MRTC Tactical Ethics Program</a:t>
            </a:r>
            <a:r>
              <a:rPr lang="en-US" altLang="en-US" sz="1600" dirty="0" smtClean="0">
                <a:solidFill>
                  <a:srgbClr val="FFC000"/>
                </a:solidFill>
                <a:latin typeface="Gill Sans MT" panose="020B0502020104020203" pitchFamily="34" charset="0"/>
              </a:rPr>
              <a:t> </a:t>
            </a:r>
            <a:r>
              <a:rPr lang="en-US" altLang="en-US" sz="1600" dirty="0" smtClean="0">
                <a:latin typeface="Gill Sans MT" panose="020B0502020104020203" pitchFamily="34" charset="0"/>
              </a:rPr>
              <a:t>– Developed in consultation with MRTC Chaplain, an instructor-led program being developed by the Citadel’s Krause Center.</a:t>
            </a:r>
          </a:p>
          <a:p>
            <a:pPr marL="0" indent="0">
              <a:spcAft>
                <a:spcPts val="600"/>
              </a:spcAft>
            </a:pPr>
            <a:r>
              <a:rPr lang="en-US" altLang="en-US" sz="1600" b="1" dirty="0" smtClean="0">
                <a:solidFill>
                  <a:srgbClr val="FFC000"/>
                </a:solidFill>
                <a:latin typeface="Gill Sans MT" panose="020B0502020104020203" pitchFamily="34" charset="0"/>
              </a:rPr>
              <a:t>All-Hands Briefs</a:t>
            </a:r>
            <a:r>
              <a:rPr lang="en-US" altLang="en-US" sz="1600" dirty="0" smtClean="0">
                <a:solidFill>
                  <a:srgbClr val="FFC000"/>
                </a:solidFill>
                <a:latin typeface="Gill Sans MT" panose="020B0502020104020203" pitchFamily="34" charset="0"/>
              </a:rPr>
              <a:t> </a:t>
            </a:r>
            <a:r>
              <a:rPr lang="en-US" altLang="en-US" sz="1600" dirty="0">
                <a:latin typeface="Gill Sans MT" panose="020B0502020104020203" pitchFamily="34" charset="0"/>
              </a:rPr>
              <a:t>– </a:t>
            </a:r>
            <a:r>
              <a:rPr lang="en-US" altLang="en-US" sz="1600" dirty="0" smtClean="0">
                <a:latin typeface="Gill Sans MT" panose="020B0502020104020203" pitchFamily="34" charset="0"/>
              </a:rPr>
              <a:t>Discussion </a:t>
            </a:r>
            <a:r>
              <a:rPr lang="en-US" altLang="en-US" sz="1600" dirty="0">
                <a:latin typeface="Gill Sans MT" panose="020B0502020104020203" pitchFamily="34" charset="0"/>
              </a:rPr>
              <a:t>on how spirituality shapes moral/ethical decision </a:t>
            </a:r>
            <a:r>
              <a:rPr lang="en-US" altLang="en-US" sz="1600" dirty="0" smtClean="0">
                <a:latin typeface="Gill Sans MT" panose="020B0502020104020203" pitchFamily="34" charset="0"/>
              </a:rPr>
              <a:t>making.</a:t>
            </a:r>
            <a:endParaRPr lang="en-US" altLang="en-US" sz="1600" dirty="0">
              <a:latin typeface="Gill Sans MT" panose="020B0502020104020203" pitchFamily="34" charset="0"/>
            </a:endParaRPr>
          </a:p>
          <a:p>
            <a:pPr marL="0" indent="0" eaLnBrk="1" hangingPunct="1"/>
            <a:endParaRPr lang="en-US" altLang="en-US" sz="1600" dirty="0">
              <a:latin typeface="Gill Sans MT" panose="020B0502020104020203" pitchFamily="34" charset="0"/>
            </a:endParaRPr>
          </a:p>
          <a:p>
            <a:pPr marL="0" indent="0">
              <a:spcAft>
                <a:spcPts val="600"/>
              </a:spcAft>
            </a:pPr>
            <a:r>
              <a:rPr lang="en-US" altLang="en-US" sz="1600" b="1" dirty="0">
                <a:solidFill>
                  <a:srgbClr val="FF0000"/>
                </a:solidFill>
                <a:latin typeface="Gill Sans MT" panose="020B0502020104020203" pitchFamily="34" charset="0"/>
              </a:rPr>
              <a:t>Home Location Decompression</a:t>
            </a:r>
            <a:r>
              <a:rPr lang="en-US" altLang="en-US" sz="1600" dirty="0">
                <a:solidFill>
                  <a:srgbClr val="FF0000"/>
                </a:solidFill>
                <a:latin typeface="Gill Sans MT" panose="020B0502020104020203" pitchFamily="34" charset="0"/>
              </a:rPr>
              <a:t> </a:t>
            </a:r>
            <a:r>
              <a:rPr lang="en-US" altLang="en-US" sz="1600" dirty="0">
                <a:latin typeface="Gill Sans MT" panose="020B0502020104020203" pitchFamily="34" charset="0"/>
              </a:rPr>
              <a:t>(HLD) – </a:t>
            </a:r>
            <a:r>
              <a:rPr lang="en-US" altLang="en-US" sz="1600" dirty="0" smtClean="0">
                <a:latin typeface="Gill Sans MT" panose="020B0502020104020203" pitchFamily="34" charset="0"/>
              </a:rPr>
              <a:t>Post-deployment </a:t>
            </a:r>
            <a:r>
              <a:rPr lang="en-US" altLang="en-US" sz="1600" dirty="0">
                <a:latin typeface="Gill Sans MT" panose="020B0502020104020203" pitchFamily="34" charset="0"/>
              </a:rPr>
              <a:t>screening of </a:t>
            </a:r>
            <a:r>
              <a:rPr lang="en-US" altLang="en-US" sz="1600" dirty="0" smtClean="0">
                <a:latin typeface="Gill Sans MT" panose="020B0502020104020203" pitchFamily="34" charset="0"/>
              </a:rPr>
              <a:t>all </a:t>
            </a:r>
            <a:r>
              <a:rPr lang="en-US" altLang="en-US" sz="1600" dirty="0">
                <a:latin typeface="Gill Sans MT" panose="020B0502020104020203" pitchFamily="34" charset="0"/>
              </a:rPr>
              <a:t>Raiders</a:t>
            </a:r>
            <a:r>
              <a:rPr lang="en-US" altLang="en-US" sz="1600" dirty="0" smtClean="0">
                <a:latin typeface="Gill Sans MT" panose="020B0502020104020203" pitchFamily="34" charset="0"/>
              </a:rPr>
              <a:t>.</a:t>
            </a:r>
          </a:p>
          <a:p>
            <a:pPr marL="0" indent="0">
              <a:spcAft>
                <a:spcPts val="600"/>
              </a:spcAft>
            </a:pPr>
            <a:r>
              <a:rPr lang="en-US" altLang="en-US" sz="1600" b="1" dirty="0" smtClean="0">
                <a:solidFill>
                  <a:srgbClr val="FF0000"/>
                </a:solidFill>
                <a:latin typeface="Gill Sans MT" panose="020B0502020104020203" pitchFamily="34" charset="0"/>
              </a:rPr>
              <a:t>Marriage </a:t>
            </a:r>
            <a:r>
              <a:rPr lang="en-US" altLang="en-US" sz="1600" b="1" dirty="0" smtClean="0">
                <a:solidFill>
                  <a:srgbClr val="FF0000"/>
                </a:solidFill>
                <a:latin typeface="Gill Sans MT" panose="020B0502020104020203" pitchFamily="34" charset="0"/>
              </a:rPr>
              <a:t>Workshops </a:t>
            </a:r>
            <a:r>
              <a:rPr lang="en-US" altLang="en-US" sz="1600" dirty="0">
                <a:latin typeface="Gill Sans MT" panose="020B0502020104020203" pitchFamily="34" charset="0"/>
              </a:rPr>
              <a:t>– </a:t>
            </a:r>
            <a:r>
              <a:rPr lang="en-US" altLang="en-US" sz="1600" dirty="0" smtClean="0">
                <a:latin typeface="Gill Sans MT" panose="020B0502020104020203" pitchFamily="34" charset="0"/>
              </a:rPr>
              <a:t>Marriage enhancement programs for couples.</a:t>
            </a:r>
          </a:p>
          <a:p>
            <a:pPr marL="0" indent="0">
              <a:spcAft>
                <a:spcPts val="600"/>
              </a:spcAft>
            </a:pPr>
            <a:r>
              <a:rPr lang="en-US" altLang="en-US" sz="1600" b="1" dirty="0" smtClean="0">
                <a:solidFill>
                  <a:srgbClr val="FF0000"/>
                </a:solidFill>
                <a:latin typeface="Gill Sans MT" panose="020B0502020104020203" pitchFamily="34" charset="0"/>
              </a:rPr>
              <a:t>Family and CREDO </a:t>
            </a:r>
            <a:r>
              <a:rPr lang="en-US" altLang="en-US" sz="1600" b="1" dirty="0" smtClean="0">
                <a:solidFill>
                  <a:srgbClr val="FF0000"/>
                </a:solidFill>
                <a:latin typeface="Gill Sans MT" panose="020B0502020104020203" pitchFamily="34" charset="0"/>
              </a:rPr>
              <a:t>Retreats </a:t>
            </a:r>
            <a:r>
              <a:rPr lang="en-US" altLang="en-US" sz="1600" dirty="0">
                <a:latin typeface="Gill Sans MT" panose="020B0502020104020203" pitchFamily="34" charset="0"/>
              </a:rPr>
              <a:t>– </a:t>
            </a:r>
            <a:r>
              <a:rPr lang="en-US" altLang="en-US" sz="1600" dirty="0" smtClean="0">
                <a:latin typeface="Gill Sans MT" panose="020B0502020104020203" pitchFamily="34" charset="0"/>
              </a:rPr>
              <a:t>SOF specific </a:t>
            </a:r>
            <a:r>
              <a:rPr lang="en-US" altLang="en-US" sz="1600" dirty="0">
                <a:latin typeface="Gill Sans MT" panose="020B0502020104020203" pitchFamily="34" charset="0"/>
              </a:rPr>
              <a:t>weekend family </a:t>
            </a:r>
            <a:r>
              <a:rPr lang="en-US" altLang="en-US" sz="1600" dirty="0" smtClean="0">
                <a:latin typeface="Gill Sans MT" panose="020B0502020104020203" pitchFamily="34" charset="0"/>
              </a:rPr>
              <a:t>&amp; marriage retreats.</a:t>
            </a:r>
            <a:endParaRPr lang="en-US" altLang="en-US" sz="1600" dirty="0">
              <a:latin typeface="Gill Sans MT" panose="020B0502020104020203" pitchFamily="34" charset="0"/>
            </a:endParaRPr>
          </a:p>
          <a:p>
            <a:pPr marL="0" indent="0" eaLnBrk="1" hangingPunct="1"/>
            <a:endParaRPr lang="en-US" altLang="en-US" sz="1600" dirty="0">
              <a:latin typeface="Gill Sans MT" panose="020B0502020104020203" pitchFamily="34" charset="0"/>
            </a:endParaRPr>
          </a:p>
        </p:txBody>
      </p:sp>
      <p:sp>
        <p:nvSpPr>
          <p:cNvPr id="10" name="TextBox 22"/>
          <p:cNvSpPr txBox="1">
            <a:spLocks noChangeArrowheads="1"/>
          </p:cNvSpPr>
          <p:nvPr/>
        </p:nvSpPr>
        <p:spPr bwMode="auto">
          <a:xfrm rot="16200000">
            <a:off x="2201964" y="1501889"/>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b="1" i="1" dirty="0" smtClean="0">
                <a:solidFill>
                  <a:srgbClr val="00B050"/>
                </a:solidFill>
                <a:latin typeface="Gill Sans MT" panose="020B0502020104020203" pitchFamily="34" charset="0"/>
              </a:rPr>
              <a:t>Faith</a:t>
            </a:r>
            <a:endParaRPr lang="en-US" altLang="en-US" sz="2400" b="1" dirty="0">
              <a:solidFill>
                <a:srgbClr val="FF0000"/>
              </a:solidFill>
              <a:latin typeface="Gill Sans MT" panose="020B0502020104020203" pitchFamily="34" charset="0"/>
            </a:endParaRPr>
          </a:p>
        </p:txBody>
      </p:sp>
      <p:sp>
        <p:nvSpPr>
          <p:cNvPr id="11" name="TextBox 22"/>
          <p:cNvSpPr txBox="1">
            <a:spLocks noChangeArrowheads="1"/>
          </p:cNvSpPr>
          <p:nvPr/>
        </p:nvSpPr>
        <p:spPr bwMode="auto">
          <a:xfrm rot="16200000">
            <a:off x="2220939" y="3121064"/>
            <a:ext cx="1181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b="1" dirty="0" smtClean="0">
                <a:solidFill>
                  <a:srgbClr val="FFC000"/>
                </a:solidFill>
                <a:latin typeface="Gill Sans MT" panose="020B0502020104020203" pitchFamily="34" charset="0"/>
              </a:rPr>
              <a:t>Values</a:t>
            </a:r>
            <a:endParaRPr lang="en-US" altLang="en-US" sz="2400" b="1" dirty="0">
              <a:solidFill>
                <a:srgbClr val="FF0000"/>
              </a:solidFill>
              <a:latin typeface="Gill Sans MT" panose="020B0502020104020203" pitchFamily="34" charset="0"/>
            </a:endParaRPr>
          </a:p>
        </p:txBody>
      </p:sp>
      <p:sp>
        <p:nvSpPr>
          <p:cNvPr id="12" name="TextBox 22"/>
          <p:cNvSpPr txBox="1">
            <a:spLocks noChangeArrowheads="1"/>
          </p:cNvSpPr>
          <p:nvPr/>
        </p:nvSpPr>
        <p:spPr bwMode="auto">
          <a:xfrm rot="16200000">
            <a:off x="2197391" y="4821012"/>
            <a:ext cx="1228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b="1" dirty="0" smtClean="0">
                <a:solidFill>
                  <a:srgbClr val="FF0000"/>
                </a:solidFill>
                <a:latin typeface="Gill Sans MT" panose="020B0502020104020203" pitchFamily="34" charset="0"/>
              </a:rPr>
              <a:t>Morals</a:t>
            </a:r>
            <a:endParaRPr lang="en-US" altLang="en-US" sz="24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296689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15968" y="11430"/>
            <a:ext cx="7876032" cy="866394"/>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MARSOC RST</a:t>
            </a:r>
            <a:r>
              <a:rPr lang="en-US" dirty="0">
                <a:solidFill>
                  <a:schemeClr val="tx1"/>
                </a:solidFill>
              </a:rPr>
              <a:t> </a:t>
            </a:r>
            <a:r>
              <a:rPr lang="en-US" dirty="0" smtClean="0">
                <a:solidFill>
                  <a:schemeClr val="tx1"/>
                </a:solidFill>
              </a:rPr>
              <a:t>Strategy</a:t>
            </a:r>
            <a:endParaRPr lang="en-US" dirty="0">
              <a:solidFill>
                <a:schemeClr val="tx1"/>
              </a:solidFill>
            </a:endParaRPr>
          </a:p>
        </p:txBody>
      </p:sp>
      <p:sp>
        <p:nvSpPr>
          <p:cNvPr id="10" name="Rectangle 9"/>
          <p:cNvSpPr/>
          <p:nvPr/>
        </p:nvSpPr>
        <p:spPr>
          <a:xfrm>
            <a:off x="2587127" y="953549"/>
            <a:ext cx="7799110" cy="5109091"/>
          </a:xfrm>
          <a:prstGeom prst="rect">
            <a:avLst/>
          </a:prstGeom>
        </p:spPr>
        <p:txBody>
          <a:bodyPr wrap="square">
            <a:spAutoFit/>
          </a:bodyPr>
          <a:lstStyle/>
          <a:p>
            <a:endParaRPr lang="en-US" sz="2000" b="1" dirty="0"/>
          </a:p>
          <a:p>
            <a:pPr marL="342900" indent="-342900">
              <a:buFont typeface="Wingdings" panose="05000000000000000000" pitchFamily="2" charset="2"/>
              <a:buChar char="q"/>
            </a:pPr>
            <a:r>
              <a:rPr lang="en-US" b="1" dirty="0" smtClean="0"/>
              <a:t>Take a positive approach to Spiritual Fitness</a:t>
            </a:r>
            <a:r>
              <a:rPr lang="en-US" dirty="0" smtClean="0"/>
              <a:t> focusing on </a:t>
            </a:r>
            <a:r>
              <a:rPr lang="en-US" i="1" dirty="0" smtClean="0"/>
              <a:t>strength, success and achievement</a:t>
            </a:r>
            <a:r>
              <a:rPr lang="en-US" dirty="0" smtClean="0"/>
              <a:t> – not just averting crisis.</a:t>
            </a:r>
            <a:endParaRPr lang="en-US" b="1" dirty="0" smtClean="0"/>
          </a:p>
          <a:p>
            <a:pPr marL="342900" indent="-342900">
              <a:buFont typeface="Wingdings" panose="05000000000000000000" pitchFamily="2" charset="2"/>
              <a:buChar char="q"/>
            </a:pPr>
            <a:endParaRPr lang="en-US" b="1" dirty="0"/>
          </a:p>
          <a:p>
            <a:pPr marL="342900" indent="-342900">
              <a:buFont typeface="Wingdings" panose="05000000000000000000" pitchFamily="2" charset="2"/>
              <a:buChar char="q"/>
            </a:pPr>
            <a:r>
              <a:rPr lang="en-US" b="1" dirty="0" smtClean="0"/>
              <a:t>Continue to assess our population</a:t>
            </a:r>
            <a:r>
              <a:rPr lang="en-US" dirty="0" smtClean="0"/>
              <a:t> – adapt programs to meet the needs of our unique context.</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smtClean="0"/>
              <a:t>Further develop a full spectrum CRP that </a:t>
            </a:r>
            <a:r>
              <a:rPr lang="en-US" dirty="0" smtClean="0"/>
              <a:t>utilizes </a:t>
            </a:r>
            <a:r>
              <a:rPr lang="en-US" dirty="0" smtClean="0"/>
              <a:t>the </a:t>
            </a:r>
            <a:r>
              <a:rPr lang="en-US" b="1" dirty="0" smtClean="0"/>
              <a:t>Marine Corps Spiritual Fitness construct </a:t>
            </a:r>
            <a:r>
              <a:rPr lang="en-US" dirty="0" smtClean="0"/>
              <a:t>– faith, values, morals.</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smtClean="0"/>
              <a:t>Continue to foster a </a:t>
            </a:r>
            <a:r>
              <a:rPr lang="en-US" b="1" dirty="0" smtClean="0"/>
              <a:t>culture of interdisciplinary cooperation and dialogue</a:t>
            </a:r>
            <a:r>
              <a:rPr lang="en-US" dirty="0" smtClean="0"/>
              <a:t> at every level – </a:t>
            </a:r>
            <a:r>
              <a:rPr lang="en-US" i="1" dirty="0" smtClean="0"/>
              <a:t>MPOTFF</a:t>
            </a:r>
            <a:r>
              <a:rPr lang="en-US" dirty="0" smtClean="0"/>
              <a:t>.</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smtClean="0"/>
              <a:t>Develop </a:t>
            </a:r>
            <a:r>
              <a:rPr lang="en-US" dirty="0" smtClean="0"/>
              <a:t>Chaplain and </a:t>
            </a:r>
            <a:r>
              <a:rPr lang="en-US" dirty="0" smtClean="0"/>
              <a:t>Religious Program </a:t>
            </a:r>
            <a:r>
              <a:rPr lang="en-US" dirty="0" smtClean="0"/>
              <a:t>Specialist led </a:t>
            </a:r>
            <a:r>
              <a:rPr lang="en-US" b="1" dirty="0" smtClean="0"/>
              <a:t>Spiritual Fitness training</a:t>
            </a:r>
            <a:r>
              <a:rPr lang="en-US" dirty="0" smtClean="0"/>
              <a:t>.</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b="1" dirty="0" smtClean="0"/>
              <a:t>Integrate Spiritual Fitness at all levels</a:t>
            </a:r>
            <a:r>
              <a:rPr lang="en-US" dirty="0" smtClean="0"/>
              <a:t> to remind our Raiders at every opportunity the </a:t>
            </a:r>
            <a:r>
              <a:rPr lang="en-US" i="1" dirty="0" smtClean="0"/>
              <a:t>meaning</a:t>
            </a:r>
            <a:r>
              <a:rPr lang="en-US" dirty="0" smtClean="0"/>
              <a:t> of their mission.</a:t>
            </a:r>
            <a:endParaRPr lang="en-US" sz="2000" dirty="0"/>
          </a:p>
        </p:txBody>
      </p:sp>
    </p:spTree>
    <p:extLst>
      <p:ext uri="{BB962C8B-B14F-4D97-AF65-F5344CB8AC3E}">
        <p14:creationId xmlns:p14="http://schemas.microsoft.com/office/powerpoint/2010/main" val="37830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95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377" y="885825"/>
            <a:ext cx="10326624" cy="5514975"/>
          </a:xfrm>
          <a:prstGeom prst="rect">
            <a:avLst/>
          </a:prstGeom>
        </p:spPr>
      </p:pic>
    </p:spTree>
    <p:extLst>
      <p:ext uri="{BB962C8B-B14F-4D97-AF65-F5344CB8AC3E}">
        <p14:creationId xmlns:p14="http://schemas.microsoft.com/office/powerpoint/2010/main" val="157231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4364893" y="18288"/>
            <a:ext cx="7776377" cy="859252"/>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MARSOC Missions</a:t>
            </a:r>
            <a:endParaRPr lang="en-US" dirty="0">
              <a:solidFill>
                <a:schemeClr val="tx1"/>
              </a:solidFill>
            </a:endParaRPr>
          </a:p>
        </p:txBody>
      </p:sp>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969028" y="862851"/>
            <a:ext cx="2470967" cy="1793444"/>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5622" y="862850"/>
            <a:ext cx="1195629" cy="1793444"/>
          </a:xfrm>
          <a:prstGeom prst="rect">
            <a:avLst/>
          </a:prstGeom>
          <a:effectLst>
            <a:softEdge rad="31750"/>
          </a:effectLst>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6878" y="862850"/>
            <a:ext cx="2704867" cy="1793445"/>
          </a:xfrm>
          <a:prstGeom prst="rect">
            <a:avLst/>
          </a:prstGeom>
          <a:effectLst>
            <a:softEdge rad="31750"/>
          </a:effectLst>
        </p:spPr>
      </p:pic>
      <p:pic>
        <p:nvPicPr>
          <p:cNvPr id="30" name="Picture 2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67372" y="862851"/>
            <a:ext cx="2136869" cy="1793444"/>
          </a:xfrm>
          <a:prstGeom prst="rect">
            <a:avLst/>
          </a:prstGeom>
          <a:effectLst>
            <a:softEdge rad="31750"/>
          </a:effectLst>
        </p:spPr>
      </p:pic>
      <p:pic>
        <p:nvPicPr>
          <p:cNvPr id="3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379866" y="861688"/>
            <a:ext cx="1761404" cy="17921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76702" y="2790277"/>
            <a:ext cx="3443893" cy="923330"/>
          </a:xfrm>
          <a:prstGeom prst="rect">
            <a:avLst/>
          </a:prstGeom>
        </p:spPr>
        <p:txBody>
          <a:bodyPr wrap="square">
            <a:spAutoFit/>
          </a:bodyPr>
          <a:lstStyle/>
          <a:p>
            <a:pPr marL="285750" indent="-285750">
              <a:buFont typeface="Arial" charset="0"/>
              <a:buChar char="•"/>
            </a:pPr>
            <a:r>
              <a:rPr lang="en-US" dirty="0" smtClean="0"/>
              <a:t>Direct </a:t>
            </a:r>
            <a:r>
              <a:rPr lang="en-US" dirty="0"/>
              <a:t>Action</a:t>
            </a:r>
          </a:p>
          <a:p>
            <a:pPr marL="285750" indent="-285750">
              <a:buFont typeface="Arial" charset="0"/>
              <a:buChar char="•"/>
            </a:pPr>
            <a:r>
              <a:rPr lang="en-US" dirty="0" smtClean="0"/>
              <a:t>Special </a:t>
            </a:r>
            <a:r>
              <a:rPr lang="en-US" dirty="0"/>
              <a:t>Reconnaissance</a:t>
            </a:r>
          </a:p>
          <a:p>
            <a:pPr marL="285750" indent="-285750">
              <a:buFont typeface="Arial" charset="0"/>
              <a:buChar char="•"/>
            </a:pPr>
            <a:r>
              <a:rPr lang="en-US" dirty="0" smtClean="0"/>
              <a:t>Preparation </a:t>
            </a:r>
            <a:r>
              <a:rPr lang="en-US" dirty="0"/>
              <a:t>of the </a:t>
            </a:r>
            <a:r>
              <a:rPr lang="en-US" dirty="0" smtClean="0"/>
              <a:t>Environment</a:t>
            </a:r>
          </a:p>
        </p:txBody>
      </p:sp>
      <p:sp>
        <p:nvSpPr>
          <p:cNvPr id="5" name="Rectangle 4"/>
          <p:cNvSpPr/>
          <p:nvPr/>
        </p:nvSpPr>
        <p:spPr>
          <a:xfrm>
            <a:off x="4118381" y="2794908"/>
            <a:ext cx="2974205" cy="923330"/>
          </a:xfrm>
          <a:prstGeom prst="rect">
            <a:avLst/>
          </a:prstGeom>
        </p:spPr>
        <p:txBody>
          <a:bodyPr wrap="square">
            <a:spAutoFit/>
          </a:bodyPr>
          <a:lstStyle/>
          <a:p>
            <a:pPr marL="285750" indent="-285750">
              <a:buFont typeface="Arial" charset="0"/>
              <a:buChar char="•"/>
            </a:pPr>
            <a:r>
              <a:rPr lang="en-US" dirty="0"/>
              <a:t>Security Force Assistance</a:t>
            </a:r>
          </a:p>
          <a:p>
            <a:pPr marL="285750" indent="-285750">
              <a:buFont typeface="Arial" charset="0"/>
              <a:buChar char="•"/>
            </a:pPr>
            <a:r>
              <a:rPr lang="en-US" dirty="0"/>
              <a:t>Counterterrorism</a:t>
            </a:r>
          </a:p>
          <a:p>
            <a:pPr marL="285750" indent="-285750">
              <a:buFont typeface="Arial" charset="0"/>
              <a:buChar char="•"/>
            </a:pPr>
            <a:r>
              <a:rPr lang="en-US" dirty="0"/>
              <a:t>Foreign Internal </a:t>
            </a:r>
            <a:r>
              <a:rPr lang="en-US" dirty="0" smtClean="0"/>
              <a:t>Defense</a:t>
            </a:r>
            <a:endParaRPr lang="en-US" dirty="0"/>
          </a:p>
        </p:txBody>
      </p:sp>
      <p:sp>
        <p:nvSpPr>
          <p:cNvPr id="6" name="Rectangle 5"/>
          <p:cNvSpPr/>
          <p:nvPr/>
        </p:nvSpPr>
        <p:spPr>
          <a:xfrm>
            <a:off x="5824444" y="3716043"/>
            <a:ext cx="2260555" cy="369332"/>
          </a:xfrm>
          <a:prstGeom prst="rect">
            <a:avLst/>
          </a:prstGeom>
        </p:spPr>
        <p:txBody>
          <a:bodyPr wrap="none">
            <a:spAutoFit/>
          </a:bodyPr>
          <a:lstStyle/>
          <a:p>
            <a:pPr marL="285750" indent="-285750">
              <a:buFont typeface="Arial" charset="0"/>
              <a:buChar char="•"/>
            </a:pPr>
            <a:r>
              <a:rPr lang="en-US" dirty="0"/>
              <a:t>Counterinsurgency</a:t>
            </a:r>
          </a:p>
        </p:txBody>
      </p:sp>
      <p:sp>
        <p:nvSpPr>
          <p:cNvPr id="8" name="Rectangle 7"/>
          <p:cNvSpPr/>
          <p:nvPr/>
        </p:nvSpPr>
        <p:spPr>
          <a:xfrm>
            <a:off x="4188331" y="4216319"/>
            <a:ext cx="5501959" cy="1200329"/>
          </a:xfrm>
          <a:prstGeom prst="rect">
            <a:avLst/>
          </a:prstGeom>
        </p:spPr>
        <p:txBody>
          <a:bodyPr wrap="square">
            <a:spAutoFit/>
          </a:bodyPr>
          <a:lstStyle/>
          <a:p>
            <a:pPr algn="ctr"/>
            <a:r>
              <a:rPr lang="en-US" b="1" dirty="0" smtClean="0"/>
              <a:t>How is MARSOC different?</a:t>
            </a:r>
            <a:endParaRPr lang="en-US" b="1" dirty="0"/>
          </a:p>
          <a:p>
            <a:pPr marL="285750" indent="-285750">
              <a:buFont typeface="Arial" charset="0"/>
              <a:buChar char="•"/>
            </a:pPr>
            <a:r>
              <a:rPr lang="en-US" dirty="0"/>
              <a:t>Missions by direction of the SOCOM Commander</a:t>
            </a:r>
          </a:p>
          <a:p>
            <a:pPr marL="285750" indent="-285750">
              <a:buFont typeface="Arial" charset="0"/>
              <a:buChar char="•"/>
            </a:pPr>
            <a:r>
              <a:rPr lang="en-US" dirty="0"/>
              <a:t>Irregular and unconventional settings</a:t>
            </a:r>
          </a:p>
          <a:p>
            <a:pPr marL="285750" indent="-285750">
              <a:buFont typeface="Arial" charset="0"/>
              <a:buChar char="•"/>
            </a:pPr>
            <a:r>
              <a:rPr lang="en-US" dirty="0"/>
              <a:t>Additional training w/ SOF equipment &amp; </a:t>
            </a:r>
            <a:r>
              <a:rPr lang="en-US" dirty="0" smtClean="0"/>
              <a:t>TTPs</a:t>
            </a:r>
            <a:endParaRPr lang="en-US" dirty="0"/>
          </a:p>
        </p:txBody>
      </p:sp>
      <p:sp>
        <p:nvSpPr>
          <p:cNvPr id="9" name="Rectangle 8"/>
          <p:cNvSpPr/>
          <p:nvPr/>
        </p:nvSpPr>
        <p:spPr>
          <a:xfrm>
            <a:off x="2369790" y="5547592"/>
            <a:ext cx="9445591" cy="369332"/>
          </a:xfrm>
          <a:prstGeom prst="rect">
            <a:avLst/>
          </a:prstGeom>
        </p:spPr>
        <p:txBody>
          <a:bodyPr wrap="square">
            <a:spAutoFit/>
          </a:bodyPr>
          <a:lstStyle/>
          <a:p>
            <a:pPr algn="ctr"/>
            <a:r>
              <a:rPr lang="en-US" i="1" dirty="0"/>
              <a:t>USMC Recon conducts missions as part of the MAGTF in support of </a:t>
            </a:r>
            <a:r>
              <a:rPr lang="en-US" b="1" i="1" dirty="0"/>
              <a:t>conventional </a:t>
            </a:r>
            <a:r>
              <a:rPr lang="en-US" b="1" i="1" dirty="0" smtClean="0"/>
              <a:t>operations</a:t>
            </a:r>
            <a:r>
              <a:rPr lang="en-US" i="1" dirty="0" smtClean="0"/>
              <a:t>. </a:t>
            </a:r>
            <a:endParaRPr lang="en-US" i="1" dirty="0"/>
          </a:p>
        </p:txBody>
      </p:sp>
    </p:spTree>
    <p:extLst>
      <p:ext uri="{BB962C8B-B14F-4D97-AF65-F5344CB8AC3E}">
        <p14:creationId xmlns:p14="http://schemas.microsoft.com/office/powerpoint/2010/main" val="8200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62472" y="0"/>
            <a:ext cx="7829527" cy="869611"/>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Component Comparison</a:t>
            </a:r>
            <a:endParaRPr lang="en-US"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393615114"/>
              </p:ext>
            </p:extLst>
          </p:nvPr>
        </p:nvGraphicFramePr>
        <p:xfrm>
          <a:off x="3204932" y="1073623"/>
          <a:ext cx="6672580" cy="46630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7"/>
          <p:cNvSpPr txBox="1">
            <a:spLocks noChangeArrowheads="1"/>
          </p:cNvSpPr>
          <p:nvPr/>
        </p:nvSpPr>
        <p:spPr bwMode="auto">
          <a:xfrm>
            <a:off x="7666429" y="5056445"/>
            <a:ext cx="3329940" cy="901268"/>
          </a:xfrm>
          <a:prstGeom prst="rect">
            <a:avLst/>
          </a:prstGeom>
          <a:noFill/>
          <a:ln w="9525">
            <a:noFill/>
            <a:miter lim="800000"/>
            <a:headEnd/>
            <a:tailEnd/>
          </a:ln>
        </p:spPr>
        <p:txBody>
          <a:bodyPr wrap="square" lIns="100072" tIns="50036" rIns="100072" bIns="50036">
            <a:spAutoFit/>
          </a:bodyPr>
          <a:lstStyle/>
          <a:p>
            <a:pPr defTabSz="1000125"/>
            <a:r>
              <a:rPr lang="en-US" sz="2400" b="1" dirty="0" smtClean="0">
                <a:solidFill>
                  <a:schemeClr val="tx2">
                    <a:lumMod val="50000"/>
                  </a:schemeClr>
                </a:solidFill>
                <a:cs typeface="Arial" charset="0"/>
              </a:rPr>
              <a:t>NAVSPECWARCOM</a:t>
            </a:r>
            <a:endParaRPr lang="en-US" sz="2400" b="1" dirty="0">
              <a:solidFill>
                <a:schemeClr val="tx2">
                  <a:lumMod val="50000"/>
                </a:schemeClr>
              </a:solidFill>
              <a:cs typeface="Arial" charset="0"/>
            </a:endParaRPr>
          </a:p>
          <a:p>
            <a:pPr defTabSz="1000125"/>
            <a:r>
              <a:rPr lang="en-US" sz="1400" b="1" dirty="0" smtClean="0">
                <a:cs typeface="Arial" charset="0"/>
              </a:rPr>
              <a:t>SEALs</a:t>
            </a:r>
            <a:endParaRPr lang="en-US" sz="1400" b="1" dirty="0">
              <a:cs typeface="Arial" charset="0"/>
            </a:endParaRPr>
          </a:p>
          <a:p>
            <a:pPr defTabSz="1000125"/>
            <a:r>
              <a:rPr lang="en-US" sz="1400" b="1" dirty="0" smtClean="0">
                <a:cs typeface="Arial" charset="0"/>
              </a:rPr>
              <a:t>Special </a:t>
            </a:r>
            <a:r>
              <a:rPr lang="en-US" sz="1400" b="1" dirty="0">
                <a:cs typeface="Arial" charset="0"/>
              </a:rPr>
              <a:t>Boat </a:t>
            </a:r>
            <a:r>
              <a:rPr lang="en-US" sz="1400" b="1" dirty="0" smtClean="0">
                <a:cs typeface="Arial" charset="0"/>
              </a:rPr>
              <a:t>Unit  (</a:t>
            </a:r>
            <a:r>
              <a:rPr lang="en-US" sz="1400" b="1" dirty="0">
                <a:cs typeface="Arial" charset="0"/>
              </a:rPr>
              <a:t>SBU)</a:t>
            </a:r>
          </a:p>
        </p:txBody>
      </p:sp>
      <p:sp>
        <p:nvSpPr>
          <p:cNvPr id="11" name="Text Box 10"/>
          <p:cNvSpPr txBox="1">
            <a:spLocks noChangeArrowheads="1"/>
          </p:cNvSpPr>
          <p:nvPr/>
        </p:nvSpPr>
        <p:spPr bwMode="auto">
          <a:xfrm>
            <a:off x="7911386" y="3195849"/>
            <a:ext cx="809636" cy="408826"/>
          </a:xfrm>
          <a:prstGeom prst="rect">
            <a:avLst/>
          </a:prstGeom>
          <a:noFill/>
          <a:ln w="9525">
            <a:noFill/>
            <a:miter lim="800000"/>
            <a:headEnd/>
            <a:tailEnd/>
          </a:ln>
        </p:spPr>
        <p:txBody>
          <a:bodyPr wrap="none" lIns="100072" tIns="50036" rIns="100072" bIns="50036">
            <a:spAutoFit/>
          </a:bodyPr>
          <a:lstStyle/>
          <a:p>
            <a:pPr algn="ctr" defTabSz="1000125"/>
            <a:r>
              <a:rPr lang="en-US" sz="2000" b="1" dirty="0" smtClean="0">
                <a:solidFill>
                  <a:srgbClr val="FFC000"/>
                </a:solidFill>
                <a:cs typeface="Arial" charset="0"/>
              </a:rPr>
              <a:t>(</a:t>
            </a:r>
            <a:r>
              <a:rPr lang="en-US" sz="2000" b="1" dirty="0">
                <a:solidFill>
                  <a:srgbClr val="FFC000"/>
                </a:solidFill>
                <a:cs typeface="Arial" charset="0"/>
              </a:rPr>
              <a:t>26%)</a:t>
            </a:r>
          </a:p>
        </p:txBody>
      </p:sp>
      <p:sp>
        <p:nvSpPr>
          <p:cNvPr id="12" name="Text Box 11"/>
          <p:cNvSpPr txBox="1">
            <a:spLocks noChangeArrowheads="1"/>
          </p:cNvSpPr>
          <p:nvPr/>
        </p:nvSpPr>
        <p:spPr bwMode="auto">
          <a:xfrm>
            <a:off x="7246371" y="4274561"/>
            <a:ext cx="809636" cy="408826"/>
          </a:xfrm>
          <a:prstGeom prst="rect">
            <a:avLst/>
          </a:prstGeom>
          <a:noFill/>
          <a:ln w="9525">
            <a:noFill/>
            <a:miter lim="800000"/>
            <a:headEnd/>
            <a:tailEnd/>
          </a:ln>
        </p:spPr>
        <p:txBody>
          <a:bodyPr wrap="none" lIns="100072" tIns="50036" rIns="100072" bIns="50036">
            <a:spAutoFit/>
          </a:bodyPr>
          <a:lstStyle/>
          <a:p>
            <a:pPr algn="ctr" defTabSz="1000125"/>
            <a:r>
              <a:rPr lang="en-US" sz="2000" b="1" dirty="0" smtClean="0">
                <a:solidFill>
                  <a:srgbClr val="FFC000"/>
                </a:solidFill>
                <a:cs typeface="Arial" charset="0"/>
              </a:rPr>
              <a:t>(</a:t>
            </a:r>
            <a:r>
              <a:rPr lang="en-US" sz="2000" b="1" dirty="0">
                <a:solidFill>
                  <a:srgbClr val="FFC000"/>
                </a:solidFill>
                <a:cs typeface="Arial" charset="0"/>
              </a:rPr>
              <a:t>15%)</a:t>
            </a:r>
          </a:p>
        </p:txBody>
      </p:sp>
      <p:sp>
        <p:nvSpPr>
          <p:cNvPr id="13" name="Text Box 12"/>
          <p:cNvSpPr txBox="1">
            <a:spLocks noChangeArrowheads="1"/>
          </p:cNvSpPr>
          <p:nvPr/>
        </p:nvSpPr>
        <p:spPr bwMode="auto">
          <a:xfrm>
            <a:off x="4985129" y="3195849"/>
            <a:ext cx="809636" cy="408826"/>
          </a:xfrm>
          <a:prstGeom prst="rect">
            <a:avLst/>
          </a:prstGeom>
          <a:noFill/>
          <a:ln w="9525">
            <a:noFill/>
            <a:miter lim="800000"/>
            <a:headEnd/>
            <a:tailEnd/>
          </a:ln>
        </p:spPr>
        <p:txBody>
          <a:bodyPr wrap="none" lIns="100072" tIns="50036" rIns="100072" bIns="50036">
            <a:spAutoFit/>
          </a:bodyPr>
          <a:lstStyle/>
          <a:p>
            <a:pPr algn="ctr" defTabSz="1000125"/>
            <a:r>
              <a:rPr lang="en-US" sz="2000" b="1" dirty="0" smtClean="0">
                <a:solidFill>
                  <a:srgbClr val="FFC000"/>
                </a:solidFill>
                <a:cs typeface="Arial" charset="0"/>
              </a:rPr>
              <a:t>(</a:t>
            </a:r>
            <a:r>
              <a:rPr lang="en-US" sz="2000" b="1" dirty="0">
                <a:solidFill>
                  <a:srgbClr val="FFC000"/>
                </a:solidFill>
                <a:cs typeface="Arial" charset="0"/>
              </a:rPr>
              <a:t>54%)</a:t>
            </a:r>
          </a:p>
        </p:txBody>
      </p:sp>
      <p:sp>
        <p:nvSpPr>
          <p:cNvPr id="14" name="Text Box 13"/>
          <p:cNvSpPr txBox="1">
            <a:spLocks noChangeArrowheads="1"/>
          </p:cNvSpPr>
          <p:nvPr/>
        </p:nvSpPr>
        <p:spPr bwMode="auto">
          <a:xfrm>
            <a:off x="5861429" y="4274561"/>
            <a:ext cx="679793" cy="408826"/>
          </a:xfrm>
          <a:prstGeom prst="rect">
            <a:avLst/>
          </a:prstGeom>
          <a:noFill/>
          <a:ln w="9525">
            <a:noFill/>
            <a:miter lim="800000"/>
            <a:headEnd/>
            <a:tailEnd/>
          </a:ln>
        </p:spPr>
        <p:txBody>
          <a:bodyPr wrap="none" lIns="100072" tIns="50036" rIns="100072" bIns="50036">
            <a:spAutoFit/>
          </a:bodyPr>
          <a:lstStyle/>
          <a:p>
            <a:pPr algn="ctr" defTabSz="1000125"/>
            <a:r>
              <a:rPr lang="en-US" sz="2000" b="1" dirty="0" smtClean="0">
                <a:solidFill>
                  <a:srgbClr val="FFC000"/>
                </a:solidFill>
                <a:cs typeface="Arial" charset="0"/>
              </a:rPr>
              <a:t>(</a:t>
            </a:r>
            <a:r>
              <a:rPr lang="en-US" sz="2000" b="1" dirty="0">
                <a:solidFill>
                  <a:srgbClr val="FFC000"/>
                </a:solidFill>
                <a:cs typeface="Arial" charset="0"/>
              </a:rPr>
              <a:t>5%)</a:t>
            </a:r>
          </a:p>
        </p:txBody>
      </p:sp>
      <p:sp>
        <p:nvSpPr>
          <p:cNvPr id="15" name="Rectangular Callout 14"/>
          <p:cNvSpPr/>
          <p:nvPr/>
        </p:nvSpPr>
        <p:spPr>
          <a:xfrm>
            <a:off x="7959847" y="1215376"/>
            <a:ext cx="2574742" cy="1132101"/>
          </a:xfrm>
          <a:prstGeom prst="wedgeRectCallout">
            <a:avLst>
              <a:gd name="adj1" fmla="val -27868"/>
              <a:gd name="adj2" fmla="val 119670"/>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0125">
              <a:defRPr/>
            </a:pPr>
            <a:r>
              <a:rPr lang="en-US" sz="2400" b="1" dirty="0">
                <a:solidFill>
                  <a:schemeClr val="accent1">
                    <a:lumMod val="60000"/>
                    <a:lumOff val="40000"/>
                  </a:schemeClr>
                </a:solidFill>
                <a:cs typeface="Arial" charset="0"/>
              </a:rPr>
              <a:t>AFSOC</a:t>
            </a:r>
          </a:p>
          <a:p>
            <a:pPr defTabSz="1000125">
              <a:defRPr/>
            </a:pPr>
            <a:r>
              <a:rPr lang="en-US" sz="1400" b="1" dirty="0">
                <a:solidFill>
                  <a:schemeClr val="tx1"/>
                </a:solidFill>
                <a:cs typeface="Arial" charset="0"/>
              </a:rPr>
              <a:t>Spec Ops Wing (SOW)</a:t>
            </a:r>
          </a:p>
          <a:p>
            <a:pPr defTabSz="1000125">
              <a:defRPr/>
            </a:pPr>
            <a:r>
              <a:rPr lang="en-US" sz="1400" b="1" dirty="0">
                <a:solidFill>
                  <a:schemeClr val="tx1"/>
                </a:solidFill>
                <a:cs typeface="Arial" charset="0"/>
              </a:rPr>
              <a:t>Spec Tactics </a:t>
            </a:r>
            <a:r>
              <a:rPr lang="en-US" sz="1400" b="1" dirty="0" err="1">
                <a:solidFill>
                  <a:schemeClr val="tx1"/>
                </a:solidFill>
                <a:cs typeface="Arial" charset="0"/>
              </a:rPr>
              <a:t>Sqdns</a:t>
            </a:r>
            <a:r>
              <a:rPr lang="en-US" sz="1400" b="1" dirty="0">
                <a:solidFill>
                  <a:schemeClr val="tx1"/>
                </a:solidFill>
                <a:cs typeface="Arial" charset="0"/>
              </a:rPr>
              <a:t> (</a:t>
            </a:r>
            <a:r>
              <a:rPr lang="en-US" sz="1400" b="1" dirty="0" smtClean="0">
                <a:solidFill>
                  <a:schemeClr val="tx1"/>
                </a:solidFill>
                <a:cs typeface="Arial" charset="0"/>
              </a:rPr>
              <a:t>STS)</a:t>
            </a:r>
            <a:r>
              <a:rPr lang="en-US" sz="1400" b="1" dirty="0" smtClean="0">
                <a:cs typeface="Arial" charset="0"/>
              </a:rPr>
              <a:t>)</a:t>
            </a:r>
            <a:endParaRPr lang="en-US" sz="1400" b="1" dirty="0">
              <a:cs typeface="Arial" charset="0"/>
            </a:endParaRPr>
          </a:p>
        </p:txBody>
      </p:sp>
      <p:sp>
        <p:nvSpPr>
          <p:cNvPr id="16" name="Rectangular Callout 15"/>
          <p:cNvSpPr/>
          <p:nvPr/>
        </p:nvSpPr>
        <p:spPr>
          <a:xfrm>
            <a:off x="2294329" y="1215376"/>
            <a:ext cx="2068143" cy="1854801"/>
          </a:xfrm>
          <a:prstGeom prst="wedgeRectCallout">
            <a:avLst>
              <a:gd name="adj1" fmla="val 47927"/>
              <a:gd name="adj2" fmla="val 62196"/>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indent="-123825" algn="ctr" defTabSz="1000125"/>
            <a:r>
              <a:rPr lang="en-US" sz="2400" b="1" dirty="0">
                <a:solidFill>
                  <a:schemeClr val="bg2">
                    <a:lumMod val="25000"/>
                  </a:schemeClr>
                </a:solidFill>
                <a:cs typeface="Arial" charset="0"/>
              </a:rPr>
              <a:t>USASOC</a:t>
            </a:r>
            <a:r>
              <a:rPr lang="en-US" sz="1400" b="1" dirty="0">
                <a:solidFill>
                  <a:schemeClr val="tx1"/>
                </a:solidFill>
                <a:cs typeface="Arial" charset="0"/>
              </a:rPr>
              <a:t> </a:t>
            </a:r>
          </a:p>
          <a:p>
            <a:pPr defTabSz="1000125"/>
            <a:r>
              <a:rPr lang="en-US" sz="1400" b="1" dirty="0">
                <a:solidFill>
                  <a:schemeClr val="tx1"/>
                </a:solidFill>
              </a:rPr>
              <a:t>Special Forces</a:t>
            </a:r>
            <a:r>
              <a:rPr lang="en-US" sz="1400" dirty="0">
                <a:solidFill>
                  <a:schemeClr val="tx1"/>
                </a:solidFill>
              </a:rPr>
              <a:t> </a:t>
            </a:r>
          </a:p>
          <a:p>
            <a:pPr defTabSz="1000125"/>
            <a:r>
              <a:rPr lang="en-US" sz="1400" b="1" dirty="0">
                <a:solidFill>
                  <a:schemeClr val="tx1"/>
                </a:solidFill>
                <a:cs typeface="Arial" charset="0"/>
              </a:rPr>
              <a:t>Rangers</a:t>
            </a:r>
          </a:p>
          <a:p>
            <a:pPr defTabSz="1000125"/>
            <a:r>
              <a:rPr lang="en-US" sz="1400" b="1" dirty="0">
                <a:solidFill>
                  <a:schemeClr val="tx1"/>
                </a:solidFill>
                <a:cs typeface="Arial" charset="0"/>
              </a:rPr>
              <a:t>Spec Ops Aviation </a:t>
            </a:r>
          </a:p>
          <a:p>
            <a:pPr defTabSz="1000125"/>
            <a:r>
              <a:rPr lang="en-US" sz="1400" b="1" dirty="0">
                <a:solidFill>
                  <a:schemeClr val="tx1"/>
                </a:solidFill>
                <a:cs typeface="Arial" charset="0"/>
              </a:rPr>
              <a:t>MISO</a:t>
            </a:r>
          </a:p>
          <a:p>
            <a:pPr defTabSz="1000125"/>
            <a:r>
              <a:rPr lang="en-US" sz="1400" b="1" dirty="0">
                <a:solidFill>
                  <a:schemeClr val="tx1"/>
                </a:solidFill>
                <a:cs typeface="Arial" charset="0"/>
              </a:rPr>
              <a:t>Civil Affairs</a:t>
            </a:r>
          </a:p>
        </p:txBody>
      </p:sp>
      <p:sp>
        <p:nvSpPr>
          <p:cNvPr id="17" name="Rectangular Callout 16"/>
          <p:cNvSpPr/>
          <p:nvPr/>
        </p:nvSpPr>
        <p:spPr>
          <a:xfrm>
            <a:off x="7666429" y="5029153"/>
            <a:ext cx="3345180" cy="1212226"/>
          </a:xfrm>
          <a:prstGeom prst="wedgeRectCallout">
            <a:avLst>
              <a:gd name="adj1" fmla="val -48168"/>
              <a:gd name="adj2" fmla="val -7578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2294329" y="5029153"/>
            <a:ext cx="4320649" cy="1021437"/>
          </a:xfrm>
          <a:prstGeom prst="wedgeRectCallout">
            <a:avLst>
              <a:gd name="adj1" fmla="val 37966"/>
              <a:gd name="adj2" fmla="val -760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MARSOC</a:t>
            </a:r>
          </a:p>
          <a:p>
            <a:pPr algn="ctr"/>
            <a:r>
              <a:rPr lang="en-US" sz="1600" b="1" dirty="0" smtClean="0">
                <a:solidFill>
                  <a:schemeClr val="tx1"/>
                </a:solidFill>
              </a:rPr>
              <a:t>Marine Special Ops Companies (MSOCs)</a:t>
            </a:r>
            <a:endParaRPr lang="en-US" sz="1600" b="1" dirty="0">
              <a:solidFill>
                <a:schemeClr val="tx1"/>
              </a:solidFill>
            </a:endParaRPr>
          </a:p>
        </p:txBody>
      </p:sp>
    </p:spTree>
    <p:extLst>
      <p:ext uri="{BB962C8B-B14F-4D97-AF65-F5344CB8AC3E}">
        <p14:creationId xmlns:p14="http://schemas.microsoft.com/office/powerpoint/2010/main" val="148947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34256" y="0"/>
            <a:ext cx="7857743" cy="917018"/>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tx1"/>
                </a:solidFill>
              </a:rPr>
              <a:t>MARSOC Mission</a:t>
            </a:r>
            <a:endParaRPr lang="en-US" dirty="0">
              <a:solidFill>
                <a:schemeClr val="tx1"/>
              </a:solidFill>
            </a:endParaRPr>
          </a:p>
        </p:txBody>
      </p:sp>
      <p:sp>
        <p:nvSpPr>
          <p:cNvPr id="9" name="Content Placeholder 2"/>
          <p:cNvSpPr txBox="1">
            <a:spLocks/>
          </p:cNvSpPr>
          <p:nvPr/>
        </p:nvSpPr>
        <p:spPr>
          <a:xfrm>
            <a:off x="2670955" y="3756142"/>
            <a:ext cx="8229600" cy="2944723"/>
          </a:xfrm>
          <a:prstGeom prst="rect">
            <a:avLst/>
          </a:prstGeom>
        </p:spPr>
        <p:txBody>
          <a:bodyPr>
            <a:normAutofit fontScale="85000" lnSpcReduction="10000"/>
          </a:bodyPr>
          <a:lst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a:lstStyle>
          <a:p>
            <a:pPr marL="0" indent="0" algn="ctr">
              <a:buFont typeface="Wingdings 2"/>
              <a:buNone/>
            </a:pPr>
            <a:r>
              <a:rPr lang="en-US" sz="2400" dirty="0" smtClean="0"/>
              <a:t>A Title 10 organization, charged with recruiting seasoned Marines in order to </a:t>
            </a:r>
            <a:r>
              <a:rPr lang="en-US" sz="2400" b="1" dirty="0" smtClean="0"/>
              <a:t>organize, train, equip, and deploy </a:t>
            </a:r>
            <a:r>
              <a:rPr lang="en-US" sz="2400" dirty="0" smtClean="0"/>
              <a:t>them in task organized, scalable and responsive Marine Corps Special Operations Forces (MARSOF) worldwide to accomplish Special Operations missions assigned by CDRUSSOCOM, and/or Geographic Combatant Commanders employing SOF.</a:t>
            </a:r>
          </a:p>
          <a:p>
            <a:pPr marL="0" indent="0" algn="ctr">
              <a:buFont typeface="Wingdings 2"/>
              <a:buNone/>
            </a:pPr>
            <a:r>
              <a:rPr lang="en-US" sz="2400" b="1" dirty="0" smtClean="0"/>
              <a:t>Direct Action – Special Reconnaissance – Foreign Internal Defense</a:t>
            </a:r>
            <a:endParaRPr lang="en-US" sz="2400" b="1" dirty="0"/>
          </a:p>
        </p:txBody>
      </p:sp>
      <p:sp>
        <p:nvSpPr>
          <p:cNvPr id="10" name="Slide Number Placeholder 2"/>
          <p:cNvSpPr txBox="1">
            <a:spLocks/>
          </p:cNvSpPr>
          <p:nvPr/>
        </p:nvSpPr>
        <p:spPr bwMode="auto">
          <a:xfrm>
            <a:off x="9571026" y="6929180"/>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9D286D6F-8B59-461C-BD1F-0D15159C712D}" type="slidenum">
              <a:rPr lang="en-US" sz="1200">
                <a:solidFill>
                  <a:srgbClr val="000000"/>
                </a:solidFill>
                <a:latin typeface="Calibri" pitchFamily="34" charset="0"/>
                <a:cs typeface="Calibri" pitchFamily="34" charset="0"/>
              </a:rPr>
              <a:pPr algn="r" eaLnBrk="1" hangingPunct="1"/>
              <a:t>5</a:t>
            </a:fld>
            <a:endParaRPr lang="en-US" sz="1200" dirty="0">
              <a:solidFill>
                <a:srgbClr val="000000"/>
              </a:solidFill>
              <a:latin typeface="Calibri" pitchFamily="34" charset="0"/>
              <a:cs typeface="Calibri" pitchFamily="34" charset="0"/>
            </a:endParaRPr>
          </a:p>
        </p:txBody>
      </p:sp>
      <p:cxnSp>
        <p:nvCxnSpPr>
          <p:cNvPr id="11" name="Elbow Connector 10"/>
          <p:cNvCxnSpPr>
            <a:stCxn id="14" idx="0"/>
            <a:endCxn id="19" idx="1"/>
          </p:cNvCxnSpPr>
          <p:nvPr/>
        </p:nvCxnSpPr>
        <p:spPr bwMode="auto">
          <a:xfrm rot="5400000" flipH="1" flipV="1">
            <a:off x="4929474" y="1637838"/>
            <a:ext cx="592536" cy="1125691"/>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cxnSp>
        <p:nvCxnSpPr>
          <p:cNvPr id="12" name="Straight Connector 11"/>
          <p:cNvCxnSpPr>
            <a:cxnSpLocks/>
          </p:cNvCxnSpPr>
          <p:nvPr/>
        </p:nvCxnSpPr>
        <p:spPr bwMode="auto">
          <a:xfrm>
            <a:off x="6514168" y="2221311"/>
            <a:ext cx="10720" cy="551282"/>
          </a:xfrm>
          <a:prstGeom prst="line">
            <a:avLst/>
          </a:prstGeom>
          <a:solidFill>
            <a:srgbClr val="FFFFFF"/>
          </a:solidFill>
          <a:ln w="12700" cap="flat" cmpd="sng" algn="ctr">
            <a:solidFill>
              <a:schemeClr val="tx1"/>
            </a:solidFill>
            <a:prstDash val="solid"/>
            <a:round/>
            <a:headEnd type="none" w="med" len="med"/>
            <a:tailEnd type="none" w="med" len="med"/>
          </a:ln>
          <a:effectLst/>
        </p:spPr>
      </p:cxnSp>
      <p:grpSp>
        <p:nvGrpSpPr>
          <p:cNvPr id="13" name="Group 12"/>
          <p:cNvGrpSpPr/>
          <p:nvPr/>
        </p:nvGrpSpPr>
        <p:grpSpPr>
          <a:xfrm>
            <a:off x="3885657" y="2496951"/>
            <a:ext cx="1619410" cy="954560"/>
            <a:chOff x="3828285" y="2209100"/>
            <a:chExt cx="1619410" cy="95456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8285" y="2209100"/>
              <a:ext cx="1554480" cy="864246"/>
            </a:xfrm>
            <a:prstGeom prst="rect">
              <a:avLst/>
            </a:prstGeom>
            <a:ln>
              <a:solidFill>
                <a:schemeClr val="bg1"/>
              </a:solidFill>
            </a:ln>
            <a:effectLst>
              <a:outerShdw blurRad="50800" dist="38100" dir="2700000" algn="tl" rotWithShape="0">
                <a:prstClr val="black">
                  <a:alpha val="40000"/>
                </a:prstClr>
              </a:outerShdw>
            </a:effectLst>
          </p:spPr>
        </p:pic>
        <p:sp>
          <p:nvSpPr>
            <p:cNvPr id="15" name="Rectangle 14"/>
            <p:cNvSpPr/>
            <p:nvPr/>
          </p:nvSpPr>
          <p:spPr>
            <a:xfrm>
              <a:off x="4702876" y="2794328"/>
              <a:ext cx="744819"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MRTC</a:t>
              </a:r>
              <a:endParaRPr lang="en-US" dirty="0">
                <a:solidFill>
                  <a:srgbClr val="FFFF00"/>
                </a:solidFill>
                <a:latin typeface="Calibri" pitchFamily="34" charset="0"/>
                <a:cs typeface="Calibri" pitchFamily="34" charset="0"/>
              </a:endParaRPr>
            </a:p>
          </p:txBody>
        </p:sp>
        <p:pic>
          <p:nvPicPr>
            <p:cNvPr id="16" name="Picture 15"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776"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cxnSp>
        <p:nvCxnSpPr>
          <p:cNvPr id="17" name="Elbow Connector 16"/>
          <p:cNvCxnSpPr>
            <a:stCxn id="23" idx="0"/>
            <a:endCxn id="19" idx="3"/>
          </p:cNvCxnSpPr>
          <p:nvPr/>
        </p:nvCxnSpPr>
        <p:spPr bwMode="auto">
          <a:xfrm rot="16200000" flipV="1">
            <a:off x="7485893" y="1658273"/>
            <a:ext cx="594503" cy="1086788"/>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grpSp>
        <p:nvGrpSpPr>
          <p:cNvPr id="18" name="Group 17"/>
          <p:cNvGrpSpPr/>
          <p:nvPr/>
        </p:nvGrpSpPr>
        <p:grpSpPr>
          <a:xfrm>
            <a:off x="5781923" y="1492935"/>
            <a:ext cx="1457827" cy="832574"/>
            <a:chOff x="4502058" y="109539"/>
            <a:chExt cx="1457827" cy="832574"/>
          </a:xfrm>
        </p:grpSpPr>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8723" y="109539"/>
              <a:ext cx="1451162" cy="822960"/>
            </a:xfrm>
            <a:prstGeom prst="rect">
              <a:avLst/>
            </a:prstGeom>
            <a:ln>
              <a:solidFill>
                <a:schemeClr val="bg1"/>
              </a:solidFill>
            </a:ln>
            <a:effectLst>
              <a:outerShdw blurRad="50800" dist="38100" dir="2700000" algn="tl" rotWithShape="0">
                <a:prstClr val="black">
                  <a:alpha val="40000"/>
                </a:prstClr>
              </a:outerShdw>
            </a:effectLst>
          </p:spPr>
        </p:pic>
        <p:pic>
          <p:nvPicPr>
            <p:cNvPr id="20" name="Picture 3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2058" y="683351"/>
              <a:ext cx="5254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504788" y="285879"/>
              <a:ext cx="1455097" cy="461665"/>
            </a:xfrm>
            <a:prstGeom prst="rect">
              <a:avLst/>
            </a:prstGeom>
          </p:spPr>
          <p:txBody>
            <a:bodyPr wrap="square">
              <a:spAutoFit/>
            </a:bodyPr>
            <a:lstStyle/>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MARSOC</a:t>
              </a:r>
              <a:endParaRPr lang="en-US" sz="2400"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22" name="Group 21"/>
          <p:cNvGrpSpPr/>
          <p:nvPr/>
        </p:nvGrpSpPr>
        <p:grpSpPr>
          <a:xfrm>
            <a:off x="7549298" y="2498918"/>
            <a:ext cx="1631901" cy="951305"/>
            <a:chOff x="5686886" y="2209101"/>
            <a:chExt cx="1631901" cy="951305"/>
          </a:xfrm>
        </p:grpSpPr>
        <p:pic>
          <p:nvPicPr>
            <p:cNvPr id="23" name="Picture 3" descr="\\clncshnxnappx01\home_dir\users1\mark.reid\My Pictures\090413-M-0380H-088.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686886" y="2209101"/>
              <a:ext cx="1554480" cy="874922"/>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6548063" y="2791074"/>
              <a:ext cx="770724"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MRSG</a:t>
              </a:r>
              <a:endParaRPr lang="en-US" dirty="0">
                <a:solidFill>
                  <a:srgbClr val="FFFF00"/>
                </a:solidFill>
                <a:latin typeface="Calibri" pitchFamily="34" charset="0"/>
                <a:cs typeface="Calibri" pitchFamily="34" charset="0"/>
              </a:endParaRPr>
            </a:p>
          </p:txBody>
        </p:sp>
        <p:pic>
          <p:nvPicPr>
            <p:cNvPr id="25" name="Picture 24"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129"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26" name="Group 25"/>
          <p:cNvGrpSpPr/>
          <p:nvPr/>
        </p:nvGrpSpPr>
        <p:grpSpPr>
          <a:xfrm>
            <a:off x="5720272" y="2496951"/>
            <a:ext cx="1609234" cy="957111"/>
            <a:chOff x="1967608" y="2209100"/>
            <a:chExt cx="1609234" cy="957111"/>
          </a:xfrm>
        </p:grpSpPr>
        <p:pic>
          <p:nvPicPr>
            <p:cNvPr id="27" name="Picture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67608" y="2209100"/>
              <a:ext cx="1554480" cy="874922"/>
            </a:xfrm>
            <a:prstGeom prst="rect">
              <a:avLst/>
            </a:prstGeom>
            <a:ln>
              <a:solidFill>
                <a:schemeClr val="bg1"/>
              </a:solidFill>
            </a:ln>
            <a:effectLst>
              <a:outerShdw blurRad="50800" dist="38100" dir="2700000" algn="tl" rotWithShape="0">
                <a:prstClr val="black">
                  <a:alpha val="40000"/>
                </a:prstClr>
              </a:outerShdw>
            </a:effectLst>
          </p:spPr>
        </p:pic>
        <p:pic>
          <p:nvPicPr>
            <p:cNvPr id="28" name="Picture 27"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3503"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sp>
          <p:nvSpPr>
            <p:cNvPr id="29" name="Rectangle 28"/>
            <p:cNvSpPr/>
            <p:nvPr/>
          </p:nvSpPr>
          <p:spPr>
            <a:xfrm>
              <a:off x="2930511" y="2796879"/>
              <a:ext cx="646331"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MRR</a:t>
              </a:r>
              <a:endParaRPr lang="en-US" dirty="0">
                <a:solidFill>
                  <a:srgbClr val="FFFF00"/>
                </a:solidFill>
                <a:latin typeface="Calibri" pitchFamily="34" charset="0"/>
                <a:cs typeface="Calibri" pitchFamily="34" charset="0"/>
              </a:endParaRPr>
            </a:p>
          </p:txBody>
        </p:sp>
      </p:grpSp>
      <p:sp>
        <p:nvSpPr>
          <p:cNvPr id="30" name="TextBox 29"/>
          <p:cNvSpPr txBox="1"/>
          <p:nvPr/>
        </p:nvSpPr>
        <p:spPr>
          <a:xfrm>
            <a:off x="1876424" y="989198"/>
            <a:ext cx="10315575" cy="461665"/>
          </a:xfrm>
          <a:prstGeom prst="rect">
            <a:avLst/>
          </a:prstGeom>
          <a:noFill/>
        </p:spPr>
        <p:txBody>
          <a:bodyPr wrap="square" rtlCol="0">
            <a:spAutoFit/>
          </a:bodyPr>
          <a:lstStyle/>
          <a:p>
            <a:pPr algn="ctr"/>
            <a:r>
              <a:rPr lang="en-US" sz="2400" b="1" dirty="0" smtClean="0">
                <a:latin typeface="Garamond" panose="02020404030301010803" pitchFamily="18" charset="0"/>
              </a:rPr>
              <a:t>“Marines are who we are, Special Operations are what we do!”</a:t>
            </a:r>
            <a:endParaRPr lang="en-US" sz="2000" b="1" dirty="0">
              <a:latin typeface="Garamond" panose="02020404030301010803" pitchFamily="18"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2563" y="1797161"/>
            <a:ext cx="2152687" cy="1435125"/>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2394" y="1746944"/>
            <a:ext cx="1321899" cy="1455394"/>
          </a:xfrm>
          <a:prstGeom prst="rect">
            <a:avLst/>
          </a:prstGeom>
        </p:spPr>
      </p:pic>
    </p:spTree>
    <p:extLst>
      <p:ext uri="{BB962C8B-B14F-4D97-AF65-F5344CB8AC3E}">
        <p14:creationId xmlns:p14="http://schemas.microsoft.com/office/powerpoint/2010/main" val="16575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315969" y="0"/>
            <a:ext cx="7876032" cy="907379"/>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solidFill>
                  <a:schemeClr val="tx1"/>
                </a:solidFill>
              </a:rPr>
              <a:t>    Marine Raider Training Center</a:t>
            </a:r>
            <a:endParaRPr lang="en-US" dirty="0">
              <a:solidFill>
                <a:schemeClr val="tx1"/>
              </a:solidFill>
            </a:endParaRPr>
          </a:p>
        </p:txBody>
      </p:sp>
      <p:cxnSp>
        <p:nvCxnSpPr>
          <p:cNvPr id="17" name="Elbow Connector 16"/>
          <p:cNvCxnSpPr>
            <a:stCxn id="20" idx="0"/>
            <a:endCxn id="25" idx="1"/>
          </p:cNvCxnSpPr>
          <p:nvPr/>
        </p:nvCxnSpPr>
        <p:spPr bwMode="auto">
          <a:xfrm rot="5400000" flipH="1" flipV="1">
            <a:off x="6483736" y="1292471"/>
            <a:ext cx="592536" cy="1125691"/>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cxnSp>
        <p:nvCxnSpPr>
          <p:cNvPr id="18" name="Straight Connector 17"/>
          <p:cNvCxnSpPr>
            <a:cxnSpLocks/>
          </p:cNvCxnSpPr>
          <p:nvPr/>
        </p:nvCxnSpPr>
        <p:spPr bwMode="auto">
          <a:xfrm>
            <a:off x="8068431" y="1842338"/>
            <a:ext cx="10720" cy="551282"/>
          </a:xfrm>
          <a:prstGeom prst="line">
            <a:avLst/>
          </a:prstGeom>
          <a:solidFill>
            <a:srgbClr val="FFFFFF"/>
          </a:solidFill>
          <a:ln w="12700" cap="flat" cmpd="sng" algn="ctr">
            <a:solidFill>
              <a:schemeClr val="tx1"/>
            </a:solidFill>
            <a:prstDash val="solid"/>
            <a:round/>
            <a:headEnd type="none" w="med" len="med"/>
            <a:tailEnd type="none" w="med" len="med"/>
          </a:ln>
          <a:effectLst/>
        </p:spPr>
      </p:cxnSp>
      <p:grpSp>
        <p:nvGrpSpPr>
          <p:cNvPr id="19" name="Group 18"/>
          <p:cNvGrpSpPr/>
          <p:nvPr/>
        </p:nvGrpSpPr>
        <p:grpSpPr>
          <a:xfrm>
            <a:off x="5439919" y="2151584"/>
            <a:ext cx="1619410" cy="954560"/>
            <a:chOff x="3828285" y="2209100"/>
            <a:chExt cx="1619410" cy="954560"/>
          </a:xfrm>
        </p:grpSpPr>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8285" y="2209100"/>
              <a:ext cx="1554480" cy="864246"/>
            </a:xfrm>
            <a:prstGeom prst="rect">
              <a:avLst/>
            </a:prstGeom>
            <a:ln>
              <a:solidFill>
                <a:schemeClr val="bg1"/>
              </a:solidFill>
            </a:ln>
            <a:effectLst>
              <a:outerShdw blurRad="50800" dist="38100" dir="2700000" algn="tl" rotWithShape="0">
                <a:prstClr val="black">
                  <a:alpha val="40000"/>
                </a:prstClr>
              </a:outerShdw>
            </a:effectLst>
          </p:spPr>
        </p:pic>
        <p:sp>
          <p:nvSpPr>
            <p:cNvPr id="21" name="Rectangle 20"/>
            <p:cNvSpPr/>
            <p:nvPr/>
          </p:nvSpPr>
          <p:spPr>
            <a:xfrm>
              <a:off x="4702876" y="2794328"/>
              <a:ext cx="744819"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MRTC</a:t>
              </a:r>
              <a:endParaRPr lang="en-US" dirty="0">
                <a:solidFill>
                  <a:srgbClr val="FFFF00"/>
                </a:solidFill>
                <a:latin typeface="Calibri" pitchFamily="34" charset="0"/>
                <a:cs typeface="Calibri" pitchFamily="34" charset="0"/>
              </a:endParaRPr>
            </a:p>
          </p:txBody>
        </p:sp>
        <p:pic>
          <p:nvPicPr>
            <p:cNvPr id="22" name="Picture 21"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776"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cxnSp>
        <p:nvCxnSpPr>
          <p:cNvPr id="23" name="Elbow Connector 22"/>
          <p:cNvCxnSpPr>
            <a:stCxn id="29" idx="0"/>
            <a:endCxn id="25" idx="3"/>
          </p:cNvCxnSpPr>
          <p:nvPr/>
        </p:nvCxnSpPr>
        <p:spPr bwMode="auto">
          <a:xfrm rot="16200000" flipV="1">
            <a:off x="9040155" y="1312906"/>
            <a:ext cx="594503" cy="1086788"/>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grpSp>
        <p:nvGrpSpPr>
          <p:cNvPr id="24" name="Group 23"/>
          <p:cNvGrpSpPr/>
          <p:nvPr/>
        </p:nvGrpSpPr>
        <p:grpSpPr>
          <a:xfrm>
            <a:off x="7336185" y="1147568"/>
            <a:ext cx="1457827" cy="832574"/>
            <a:chOff x="4502058" y="109539"/>
            <a:chExt cx="1457827" cy="832574"/>
          </a:xfrm>
        </p:grpSpPr>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8723" y="109539"/>
              <a:ext cx="1451162" cy="822960"/>
            </a:xfrm>
            <a:prstGeom prst="rect">
              <a:avLst/>
            </a:prstGeom>
            <a:ln>
              <a:solidFill>
                <a:schemeClr val="bg1"/>
              </a:solidFill>
            </a:ln>
            <a:effectLst>
              <a:outerShdw blurRad="50800" dist="38100" dir="2700000" algn="tl" rotWithShape="0">
                <a:prstClr val="black">
                  <a:alpha val="40000"/>
                </a:prstClr>
              </a:outerShdw>
            </a:effectLst>
          </p:spPr>
        </p:pic>
        <p:pic>
          <p:nvPicPr>
            <p:cNvPr id="26" name="Picture 3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2058" y="683351"/>
              <a:ext cx="5254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504788" y="285879"/>
              <a:ext cx="1455097" cy="461665"/>
            </a:xfrm>
            <a:prstGeom prst="rect">
              <a:avLst/>
            </a:prstGeom>
          </p:spPr>
          <p:txBody>
            <a:bodyPr wrap="square">
              <a:spAutoFit/>
            </a:bodyPr>
            <a:lstStyle/>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MARSOC</a:t>
              </a:r>
              <a:endParaRPr lang="en-US" sz="2400"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28" name="Group 27"/>
          <p:cNvGrpSpPr/>
          <p:nvPr/>
        </p:nvGrpSpPr>
        <p:grpSpPr>
          <a:xfrm>
            <a:off x="9103560" y="2153551"/>
            <a:ext cx="1631901" cy="951305"/>
            <a:chOff x="5686886" y="2209101"/>
            <a:chExt cx="1631901" cy="951305"/>
          </a:xfrm>
        </p:grpSpPr>
        <p:pic>
          <p:nvPicPr>
            <p:cNvPr id="29" name="Picture 3" descr="\\clncshnxnappx01\home_dir\users1\mark.reid\My Pictures\090413-M-0380H-088.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686886" y="2209101"/>
              <a:ext cx="1554480" cy="874922"/>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p:cNvSpPr/>
            <p:nvPr/>
          </p:nvSpPr>
          <p:spPr>
            <a:xfrm>
              <a:off x="6548063" y="2791074"/>
              <a:ext cx="770724"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MRSG</a:t>
              </a:r>
              <a:endParaRPr lang="en-US" dirty="0">
                <a:solidFill>
                  <a:srgbClr val="FFFF00"/>
                </a:solidFill>
                <a:latin typeface="Calibri" pitchFamily="34" charset="0"/>
                <a:cs typeface="Calibri" pitchFamily="34" charset="0"/>
              </a:endParaRPr>
            </a:p>
          </p:txBody>
        </p:sp>
        <p:pic>
          <p:nvPicPr>
            <p:cNvPr id="31" name="Picture 30"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129"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32" name="Group 31"/>
          <p:cNvGrpSpPr/>
          <p:nvPr/>
        </p:nvGrpSpPr>
        <p:grpSpPr>
          <a:xfrm>
            <a:off x="7274534" y="2151584"/>
            <a:ext cx="1609234" cy="957111"/>
            <a:chOff x="1967608" y="2209100"/>
            <a:chExt cx="1609234" cy="957111"/>
          </a:xfrm>
        </p:grpSpPr>
        <p:pic>
          <p:nvPicPr>
            <p:cNvPr id="33" name="Picture 3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67608" y="2209100"/>
              <a:ext cx="1554480" cy="874922"/>
            </a:xfrm>
            <a:prstGeom prst="rect">
              <a:avLst/>
            </a:prstGeom>
            <a:ln>
              <a:solidFill>
                <a:schemeClr val="bg1"/>
              </a:solidFill>
            </a:ln>
            <a:effectLst>
              <a:outerShdw blurRad="50800" dist="38100" dir="2700000" algn="tl" rotWithShape="0">
                <a:prstClr val="black">
                  <a:alpha val="40000"/>
                </a:prstClr>
              </a:outerShdw>
            </a:effectLst>
          </p:spPr>
        </p:pic>
        <p:pic>
          <p:nvPicPr>
            <p:cNvPr id="34" name="Picture 33"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3503"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sp>
          <p:nvSpPr>
            <p:cNvPr id="35" name="Rectangle 34"/>
            <p:cNvSpPr/>
            <p:nvPr/>
          </p:nvSpPr>
          <p:spPr>
            <a:xfrm>
              <a:off x="2930511" y="2796879"/>
              <a:ext cx="646331"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MRR</a:t>
              </a:r>
              <a:endParaRPr lang="en-US" dirty="0">
                <a:solidFill>
                  <a:srgbClr val="FFFF00"/>
                </a:solidFill>
                <a:latin typeface="Calibri" pitchFamily="34" charset="0"/>
                <a:cs typeface="Calibri" pitchFamily="34" charset="0"/>
              </a:endParaRPr>
            </a:p>
          </p:txBody>
        </p:sp>
      </p:grpSp>
      <p:sp>
        <p:nvSpPr>
          <p:cNvPr id="36" name="Rectangle 35"/>
          <p:cNvSpPr/>
          <p:nvPr/>
        </p:nvSpPr>
        <p:spPr>
          <a:xfrm>
            <a:off x="9078757" y="2154165"/>
            <a:ext cx="1579283" cy="874308"/>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267020" y="2277919"/>
            <a:ext cx="1554480" cy="874922"/>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316953" y="1195173"/>
            <a:ext cx="3104028" cy="2308324"/>
          </a:xfrm>
          <a:prstGeom prst="rect">
            <a:avLst/>
          </a:prstGeom>
          <a:noFill/>
        </p:spPr>
        <p:txBody>
          <a:bodyPr wrap="square" rtlCol="0">
            <a:spAutoFit/>
          </a:bodyPr>
          <a:lstStyle/>
          <a:p>
            <a:r>
              <a:rPr lang="en-US" sz="1600" dirty="0">
                <a:latin typeface="Garamond" panose="02020404030301010803" pitchFamily="18" charset="0"/>
              </a:rPr>
              <a:t>Assess, select and train Marines and sailors for assignment as MARSOF; provide basic and advanced special operations skills training; and validate MARSOF TTPs to train and produce basic knowledge level Critical Skills Operators and develop advanced special operations skills in the force. </a:t>
            </a:r>
          </a:p>
        </p:txBody>
      </p:sp>
      <p:pic>
        <p:nvPicPr>
          <p:cNvPr id="39" name="Picture 38" descr="MSOS-logo.jpg"/>
          <p:cNvPicPr>
            <a:picLocks noChangeAspect="1"/>
          </p:cNvPicPr>
          <p:nvPr/>
        </p:nvPicPr>
        <p:blipFill>
          <a:blip r:embed="rId9" cstate="email">
            <a:extLst>
              <a:ext uri="{BEBA8EAE-BF5A-486C-A8C5-ECC9F3942E4B}">
                <a14:imgProps xmlns:a14="http://schemas.microsoft.com/office/drawing/2010/main">
                  <a14:imgLayer r:embed="rId10">
                    <a14:imgEffect>
                      <a14:backgroundRemoval t="2500" b="96667" l="3500" r="96500"/>
                    </a14:imgEffect>
                  </a14:imgLayer>
                </a14:imgProps>
              </a:ext>
              <a:ext uri="{28A0092B-C50C-407E-A947-70E740481C1C}">
                <a14:useLocalDpi xmlns:a14="http://schemas.microsoft.com/office/drawing/2010/main"/>
              </a:ext>
            </a:extLst>
          </a:blip>
          <a:stretch>
            <a:fillRect/>
          </a:stretch>
        </p:blipFill>
        <p:spPr>
          <a:xfrm>
            <a:off x="4503259" y="68280"/>
            <a:ext cx="484940" cy="694770"/>
          </a:xfrm>
          <a:prstGeom prst="rect">
            <a:avLst/>
          </a:prstGeom>
        </p:spPr>
      </p:pic>
      <p:pic>
        <p:nvPicPr>
          <p:cNvPr id="40" name="Picture 3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55215" y="3932681"/>
            <a:ext cx="2627504" cy="1751669"/>
          </a:xfrm>
          <a:prstGeom prst="rect">
            <a:avLst/>
          </a:prstGeom>
          <a:effectLst>
            <a:softEdge rad="63500"/>
          </a:effectLst>
        </p:spPr>
      </p:pic>
      <p:pic>
        <p:nvPicPr>
          <p:cNvPr id="41" name="Picture 4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94374" y="3932681"/>
            <a:ext cx="2449886" cy="1751669"/>
          </a:xfrm>
          <a:prstGeom prst="rect">
            <a:avLst/>
          </a:prstGeom>
          <a:effectLst>
            <a:softEdge rad="63500"/>
          </a:effectLst>
        </p:spPr>
      </p:pic>
      <p:pic>
        <p:nvPicPr>
          <p:cNvPr id="42" name="Picture 4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55914" y="3932681"/>
            <a:ext cx="2592109" cy="1732393"/>
          </a:xfrm>
          <a:prstGeom prst="rect">
            <a:avLst/>
          </a:prstGeom>
          <a:effectLst>
            <a:softEdge rad="63500"/>
          </a:effectLst>
        </p:spPr>
      </p:pic>
      <p:cxnSp>
        <p:nvCxnSpPr>
          <p:cNvPr id="43" name="Straight Arrow Connector 42"/>
          <p:cNvCxnSpPr>
            <a:stCxn id="20" idx="2"/>
            <a:endCxn id="40" idx="0"/>
          </p:cNvCxnSpPr>
          <p:nvPr/>
        </p:nvCxnSpPr>
        <p:spPr>
          <a:xfrm flipH="1">
            <a:off x="3868967" y="3015830"/>
            <a:ext cx="2348192" cy="916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 idx="2"/>
            <a:endCxn id="41" idx="0"/>
          </p:cNvCxnSpPr>
          <p:nvPr/>
        </p:nvCxnSpPr>
        <p:spPr>
          <a:xfrm>
            <a:off x="6217159" y="3015830"/>
            <a:ext cx="602158" cy="916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0" idx="2"/>
            <a:endCxn id="42" idx="0"/>
          </p:cNvCxnSpPr>
          <p:nvPr/>
        </p:nvCxnSpPr>
        <p:spPr>
          <a:xfrm>
            <a:off x="6217159" y="3015830"/>
            <a:ext cx="3534810" cy="916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555214" y="5630579"/>
            <a:ext cx="2627505" cy="338554"/>
          </a:xfrm>
          <a:prstGeom prst="rect">
            <a:avLst/>
          </a:prstGeom>
          <a:noFill/>
        </p:spPr>
        <p:txBody>
          <a:bodyPr wrap="square" rtlCol="0">
            <a:spAutoFit/>
          </a:bodyPr>
          <a:lstStyle/>
          <a:p>
            <a:pPr algn="ctr"/>
            <a:r>
              <a:rPr lang="en-US" sz="1600" dirty="0" smtClean="0"/>
              <a:t>Assessment and Selection</a:t>
            </a:r>
            <a:endParaRPr lang="en-US" sz="1600" dirty="0"/>
          </a:p>
        </p:txBody>
      </p:sp>
      <p:sp>
        <p:nvSpPr>
          <p:cNvPr id="47" name="TextBox 46"/>
          <p:cNvSpPr txBox="1"/>
          <p:nvPr/>
        </p:nvSpPr>
        <p:spPr>
          <a:xfrm>
            <a:off x="5594374" y="5630579"/>
            <a:ext cx="2508411" cy="338554"/>
          </a:xfrm>
          <a:prstGeom prst="rect">
            <a:avLst/>
          </a:prstGeom>
          <a:noFill/>
        </p:spPr>
        <p:txBody>
          <a:bodyPr wrap="square" rtlCol="0">
            <a:spAutoFit/>
          </a:bodyPr>
          <a:lstStyle/>
          <a:p>
            <a:pPr algn="ctr"/>
            <a:r>
              <a:rPr lang="en-US" sz="1600" dirty="0" smtClean="0"/>
              <a:t>Individual Training Course</a:t>
            </a:r>
            <a:endParaRPr lang="en-US" sz="1600" dirty="0"/>
          </a:p>
        </p:txBody>
      </p:sp>
      <p:sp>
        <p:nvSpPr>
          <p:cNvPr id="48" name="TextBox 47"/>
          <p:cNvSpPr txBox="1"/>
          <p:nvPr/>
        </p:nvSpPr>
        <p:spPr>
          <a:xfrm>
            <a:off x="8455914" y="5613702"/>
            <a:ext cx="2592109" cy="338554"/>
          </a:xfrm>
          <a:prstGeom prst="rect">
            <a:avLst/>
          </a:prstGeom>
          <a:noFill/>
        </p:spPr>
        <p:txBody>
          <a:bodyPr wrap="square" rtlCol="0">
            <a:spAutoFit/>
          </a:bodyPr>
          <a:lstStyle/>
          <a:p>
            <a:pPr algn="ctr"/>
            <a:r>
              <a:rPr lang="en-US" sz="1600" dirty="0" smtClean="0"/>
              <a:t>SOF Level I and II Courses</a:t>
            </a:r>
            <a:endParaRPr lang="en-US" sz="1600" dirty="0"/>
          </a:p>
        </p:txBody>
      </p:sp>
    </p:spTree>
    <p:extLst>
      <p:ext uri="{BB962C8B-B14F-4D97-AF65-F5344CB8AC3E}">
        <p14:creationId xmlns:p14="http://schemas.microsoft.com/office/powerpoint/2010/main" val="375180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19"/>
          <p:cNvSpPr>
            <a:spLocks noChangeArrowheads="1"/>
          </p:cNvSpPr>
          <p:nvPr/>
        </p:nvSpPr>
        <p:spPr bwMode="auto">
          <a:xfrm>
            <a:off x="9703738" y="1540853"/>
            <a:ext cx="1610645" cy="914400"/>
          </a:xfrm>
          <a:prstGeom prst="ellipse">
            <a:avLst/>
          </a:prstGeom>
          <a:solidFill>
            <a:srgbClr val="00990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600" b="1" dirty="0">
                <a:solidFill>
                  <a:srgbClr val="000000"/>
                </a:solidFill>
                <a:latin typeface="Calibri" pitchFamily="34" charset="0"/>
                <a:cs typeface="Calibri" pitchFamily="34" charset="0"/>
              </a:rPr>
              <a:t>Assessment </a:t>
            </a:r>
            <a:br>
              <a:rPr lang="en-US" sz="1600" b="1" dirty="0">
                <a:solidFill>
                  <a:srgbClr val="000000"/>
                </a:solidFill>
                <a:latin typeface="Calibri" pitchFamily="34" charset="0"/>
                <a:cs typeface="Calibri" pitchFamily="34" charset="0"/>
              </a:rPr>
            </a:br>
            <a:r>
              <a:rPr lang="en-US" sz="1600" b="1" dirty="0">
                <a:solidFill>
                  <a:srgbClr val="000000"/>
                </a:solidFill>
                <a:latin typeface="Calibri" pitchFamily="34" charset="0"/>
                <a:cs typeface="Calibri" pitchFamily="34" charset="0"/>
              </a:rPr>
              <a:t>&amp; Selection</a:t>
            </a:r>
          </a:p>
          <a:p>
            <a:pPr algn="ctr">
              <a:defRPr/>
            </a:pPr>
            <a:r>
              <a:rPr lang="en-US" sz="1600" b="1" dirty="0">
                <a:solidFill>
                  <a:srgbClr val="000000"/>
                </a:solidFill>
                <a:latin typeface="Calibri" pitchFamily="34" charset="0"/>
                <a:cs typeface="Calibri" pitchFamily="34" charset="0"/>
              </a:rPr>
              <a:t>Phase II</a:t>
            </a:r>
          </a:p>
        </p:txBody>
      </p:sp>
      <p:sp>
        <p:nvSpPr>
          <p:cNvPr id="52" name="AutoShape 64"/>
          <p:cNvSpPr>
            <a:spLocks noChangeArrowheads="1"/>
          </p:cNvSpPr>
          <p:nvPr/>
        </p:nvSpPr>
        <p:spPr bwMode="auto">
          <a:xfrm>
            <a:off x="4469856" y="1512516"/>
            <a:ext cx="1669239" cy="928688"/>
          </a:xfrm>
          <a:prstGeom prst="rightArrow">
            <a:avLst>
              <a:gd name="adj1" fmla="val 50000"/>
              <a:gd name="adj2" fmla="val 53496"/>
            </a:avLst>
          </a:prstGeom>
          <a:solidFill>
            <a:schemeClr val="bg1">
              <a:lumMod val="65000"/>
            </a:schemeClr>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solidFill>
                <a:srgbClr val="000000"/>
              </a:solidFill>
              <a:latin typeface="Calibri" pitchFamily="34" charset="0"/>
              <a:cs typeface="Calibri" pitchFamily="34" charset="0"/>
            </a:endParaRPr>
          </a:p>
        </p:txBody>
      </p:sp>
      <p:sp>
        <p:nvSpPr>
          <p:cNvPr id="53" name="TextBox 28"/>
          <p:cNvSpPr txBox="1">
            <a:spLocks noChangeArrowheads="1"/>
          </p:cNvSpPr>
          <p:nvPr/>
        </p:nvSpPr>
        <p:spPr bwMode="auto">
          <a:xfrm>
            <a:off x="2767933" y="2639856"/>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ctr" eaLnBrk="1" hangingPunct="1"/>
            <a:r>
              <a:rPr lang="en-US" sz="1600" b="1" dirty="0">
                <a:solidFill>
                  <a:srgbClr val="000000"/>
                </a:solidFill>
                <a:latin typeface="Calibri" pitchFamily="34" charset="0"/>
                <a:cs typeface="Calibri" pitchFamily="34" charset="0"/>
              </a:rPr>
              <a:t>Well Trained, Mature Marines</a:t>
            </a:r>
          </a:p>
        </p:txBody>
      </p:sp>
      <p:sp>
        <p:nvSpPr>
          <p:cNvPr id="54" name="TextBox 29"/>
          <p:cNvSpPr txBox="1">
            <a:spLocks noChangeArrowheads="1"/>
          </p:cNvSpPr>
          <p:nvPr/>
        </p:nvSpPr>
        <p:spPr bwMode="auto">
          <a:xfrm>
            <a:off x="4455446" y="1796893"/>
            <a:ext cx="1474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ctr" eaLnBrk="1" hangingPunct="1"/>
            <a:r>
              <a:rPr lang="en-US" sz="1600" b="1" dirty="0">
                <a:solidFill>
                  <a:srgbClr val="000000"/>
                </a:solidFill>
                <a:latin typeface="Calibri" pitchFamily="34" charset="0"/>
                <a:cs typeface="Calibri" pitchFamily="34" charset="0"/>
              </a:rPr>
              <a:t>Recruit</a:t>
            </a:r>
          </a:p>
        </p:txBody>
      </p:sp>
      <p:sp>
        <p:nvSpPr>
          <p:cNvPr id="55" name="AutoShape 64"/>
          <p:cNvSpPr>
            <a:spLocks noChangeArrowheads="1"/>
          </p:cNvSpPr>
          <p:nvPr/>
        </p:nvSpPr>
        <p:spPr bwMode="auto">
          <a:xfrm rot="5400000">
            <a:off x="10078941" y="2482751"/>
            <a:ext cx="995313" cy="1043255"/>
          </a:xfrm>
          <a:prstGeom prst="rightArrow">
            <a:avLst>
              <a:gd name="adj1" fmla="val 50000"/>
              <a:gd name="adj2" fmla="val 55690"/>
            </a:avLst>
          </a:prstGeom>
          <a:solidFill>
            <a:schemeClr val="tx2">
              <a:lumMod val="40000"/>
              <a:lumOff val="60000"/>
            </a:schemeClr>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solidFill>
                <a:srgbClr val="000000"/>
              </a:solidFill>
              <a:latin typeface="Calibri" pitchFamily="34" charset="0"/>
              <a:cs typeface="Calibri" pitchFamily="34" charset="0"/>
            </a:endParaRPr>
          </a:p>
        </p:txBody>
      </p:sp>
      <p:sp>
        <p:nvSpPr>
          <p:cNvPr id="56" name="Oval 55"/>
          <p:cNvSpPr>
            <a:spLocks noChangeArrowheads="1"/>
          </p:cNvSpPr>
          <p:nvPr/>
        </p:nvSpPr>
        <p:spPr bwMode="auto">
          <a:xfrm>
            <a:off x="6193983" y="1501951"/>
            <a:ext cx="1622323" cy="987835"/>
          </a:xfrm>
          <a:prstGeom prst="ellipse">
            <a:avLst/>
          </a:prstGeom>
          <a:solidFill>
            <a:srgbClr val="00990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algn="ctr">
              <a:defRPr/>
            </a:pPr>
            <a:r>
              <a:rPr lang="en-US" sz="1600" b="1" dirty="0">
                <a:solidFill>
                  <a:srgbClr val="000000"/>
                </a:solidFill>
                <a:latin typeface="Calibri" pitchFamily="34" charset="0"/>
                <a:cs typeface="Calibri" pitchFamily="34" charset="0"/>
              </a:rPr>
              <a:t>Assessment </a:t>
            </a:r>
            <a:br>
              <a:rPr lang="en-US" sz="1600" b="1" dirty="0">
                <a:solidFill>
                  <a:srgbClr val="000000"/>
                </a:solidFill>
                <a:latin typeface="Calibri" pitchFamily="34" charset="0"/>
                <a:cs typeface="Calibri" pitchFamily="34" charset="0"/>
              </a:rPr>
            </a:br>
            <a:r>
              <a:rPr lang="en-US" sz="1600" b="1" dirty="0">
                <a:solidFill>
                  <a:srgbClr val="000000"/>
                </a:solidFill>
                <a:latin typeface="Calibri" pitchFamily="34" charset="0"/>
                <a:cs typeface="Calibri" pitchFamily="34" charset="0"/>
              </a:rPr>
              <a:t>&amp; Selection </a:t>
            </a:r>
            <a:br>
              <a:rPr lang="en-US" sz="1600" b="1" dirty="0">
                <a:solidFill>
                  <a:srgbClr val="000000"/>
                </a:solidFill>
                <a:latin typeface="Calibri" pitchFamily="34" charset="0"/>
                <a:cs typeface="Calibri" pitchFamily="34" charset="0"/>
              </a:rPr>
            </a:br>
            <a:r>
              <a:rPr lang="en-US" sz="1600" b="1" dirty="0">
                <a:solidFill>
                  <a:srgbClr val="000000"/>
                </a:solidFill>
                <a:latin typeface="Calibri" pitchFamily="34" charset="0"/>
                <a:cs typeface="Calibri" pitchFamily="34" charset="0"/>
              </a:rPr>
              <a:t>Phase I </a:t>
            </a:r>
            <a:endParaRPr lang="en-US" sz="1600" b="1" dirty="0" smtClean="0">
              <a:solidFill>
                <a:srgbClr val="000000"/>
              </a:solidFill>
              <a:latin typeface="Calibri" pitchFamily="34" charset="0"/>
              <a:cs typeface="Calibri" pitchFamily="34" charset="0"/>
            </a:endParaRPr>
          </a:p>
          <a:p>
            <a:pPr algn="ctr">
              <a:defRPr/>
            </a:pPr>
            <a:endParaRPr lang="en-US" sz="800" b="1" dirty="0" smtClean="0">
              <a:solidFill>
                <a:srgbClr val="000000"/>
              </a:solidFill>
              <a:latin typeface="Calibri" pitchFamily="34" charset="0"/>
              <a:cs typeface="Calibri" pitchFamily="34" charset="0"/>
            </a:endParaRPr>
          </a:p>
        </p:txBody>
      </p:sp>
      <p:sp>
        <p:nvSpPr>
          <p:cNvPr id="57" name="AutoShape 64"/>
          <p:cNvSpPr>
            <a:spLocks noChangeArrowheads="1"/>
          </p:cNvSpPr>
          <p:nvPr/>
        </p:nvSpPr>
        <p:spPr bwMode="auto">
          <a:xfrm>
            <a:off x="7923130" y="1512516"/>
            <a:ext cx="1726783" cy="928687"/>
          </a:xfrm>
          <a:prstGeom prst="rightArrow">
            <a:avLst>
              <a:gd name="adj1" fmla="val 50000"/>
              <a:gd name="adj2" fmla="val 55690"/>
            </a:avLst>
          </a:prstGeom>
          <a:solidFill>
            <a:schemeClr val="bg1">
              <a:lumMod val="65000"/>
            </a:schemeClr>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solidFill>
                <a:srgbClr val="000000"/>
              </a:solidFill>
              <a:latin typeface="Calibri" pitchFamily="34" charset="0"/>
              <a:cs typeface="Calibri" pitchFamily="34" charset="0"/>
            </a:endParaRPr>
          </a:p>
        </p:txBody>
      </p:sp>
      <p:pic>
        <p:nvPicPr>
          <p:cNvPr id="58" name="Picture 2" descr="File:USMC logo.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3821" y="1204756"/>
            <a:ext cx="1444625" cy="14605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9" name="TextBox 29"/>
          <p:cNvSpPr txBox="1">
            <a:spLocks noChangeArrowheads="1"/>
          </p:cNvSpPr>
          <p:nvPr/>
        </p:nvSpPr>
        <p:spPr bwMode="auto">
          <a:xfrm>
            <a:off x="7903496" y="1831818"/>
            <a:ext cx="1408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ctr" eaLnBrk="1" hangingPunct="1"/>
            <a:r>
              <a:rPr lang="en-US" sz="1600" b="1" dirty="0">
                <a:solidFill>
                  <a:srgbClr val="000000"/>
                </a:solidFill>
                <a:latin typeface="Calibri" pitchFamily="34" charset="0"/>
                <a:cs typeface="Calibri" pitchFamily="34" charset="0"/>
              </a:rPr>
              <a:t>Screen</a:t>
            </a:r>
          </a:p>
        </p:txBody>
      </p:sp>
      <p:sp>
        <p:nvSpPr>
          <p:cNvPr id="60" name="TextBox 29"/>
          <p:cNvSpPr txBox="1">
            <a:spLocks noChangeArrowheads="1"/>
          </p:cNvSpPr>
          <p:nvPr/>
        </p:nvSpPr>
        <p:spPr bwMode="auto">
          <a:xfrm>
            <a:off x="10014871" y="2900723"/>
            <a:ext cx="1135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ctr" eaLnBrk="1" hangingPunct="1"/>
            <a:r>
              <a:rPr lang="en-US" sz="1600" b="1" dirty="0">
                <a:solidFill>
                  <a:srgbClr val="000000"/>
                </a:solidFill>
                <a:latin typeface="Calibri" pitchFamily="34" charset="0"/>
                <a:cs typeface="Calibri" pitchFamily="34" charset="0"/>
              </a:rPr>
              <a:t>Select</a:t>
            </a:r>
          </a:p>
        </p:txBody>
      </p:sp>
      <p:sp>
        <p:nvSpPr>
          <p:cNvPr id="61" name="TextBox 28"/>
          <p:cNvSpPr txBox="1">
            <a:spLocks noChangeArrowheads="1"/>
          </p:cNvSpPr>
          <p:nvPr/>
        </p:nvSpPr>
        <p:spPr bwMode="auto">
          <a:xfrm>
            <a:off x="5104684" y="3174384"/>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ctr" eaLnBrk="1" hangingPunct="1"/>
            <a:r>
              <a:rPr lang="en-US" sz="1600" b="1" dirty="0">
                <a:solidFill>
                  <a:srgbClr val="000000"/>
                </a:solidFill>
                <a:latin typeface="Calibri" pitchFamily="34" charset="0"/>
                <a:cs typeface="Calibri" pitchFamily="34" charset="0"/>
              </a:rPr>
              <a:t>Operating </a:t>
            </a:r>
          </a:p>
          <a:p>
            <a:pPr algn="ctr" eaLnBrk="1" hangingPunct="1"/>
            <a:r>
              <a:rPr lang="en-US" sz="1600" b="1" dirty="0">
                <a:solidFill>
                  <a:srgbClr val="000000"/>
                </a:solidFill>
                <a:latin typeface="Calibri" pitchFamily="34" charset="0"/>
                <a:cs typeface="Calibri" pitchFamily="34" charset="0"/>
              </a:rPr>
              <a:t>Forces</a:t>
            </a:r>
          </a:p>
        </p:txBody>
      </p:sp>
      <p:sp>
        <p:nvSpPr>
          <p:cNvPr id="62" name="Rectangle 20"/>
          <p:cNvSpPr>
            <a:spLocks noChangeArrowheads="1"/>
          </p:cNvSpPr>
          <p:nvPr/>
        </p:nvSpPr>
        <p:spPr bwMode="auto">
          <a:xfrm>
            <a:off x="2692438" y="3614345"/>
            <a:ext cx="1188720" cy="2244126"/>
          </a:xfrm>
          <a:prstGeom prst="rect">
            <a:avLst/>
          </a:prstGeom>
          <a:solidFill>
            <a:srgbClr val="009900"/>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400" b="1" dirty="0">
                <a:solidFill>
                  <a:srgbClr val="000000"/>
                </a:solidFill>
                <a:latin typeface="Calibri" pitchFamily="34" charset="0"/>
                <a:cs typeface="Calibri" pitchFamily="34" charset="0"/>
              </a:rPr>
              <a:t>Advanced/ </a:t>
            </a:r>
          </a:p>
          <a:p>
            <a:pPr algn="ctr">
              <a:defRPr/>
            </a:pPr>
            <a:r>
              <a:rPr lang="en-US" sz="1400" b="1" dirty="0">
                <a:solidFill>
                  <a:srgbClr val="000000"/>
                </a:solidFill>
                <a:latin typeface="Calibri" pitchFamily="34" charset="0"/>
                <a:cs typeface="Calibri" pitchFamily="34" charset="0"/>
              </a:rPr>
              <a:t>Specialty </a:t>
            </a:r>
            <a:br>
              <a:rPr lang="en-US" sz="1400" b="1" dirty="0">
                <a:solidFill>
                  <a:srgbClr val="000000"/>
                </a:solidFill>
                <a:latin typeface="Calibri" pitchFamily="34" charset="0"/>
                <a:cs typeface="Calibri" pitchFamily="34" charset="0"/>
              </a:rPr>
            </a:br>
            <a:r>
              <a:rPr lang="en-US" sz="1400" b="1" dirty="0">
                <a:solidFill>
                  <a:srgbClr val="000000"/>
                </a:solidFill>
                <a:latin typeface="Calibri" pitchFamily="34" charset="0"/>
                <a:cs typeface="Calibri" pitchFamily="34" charset="0"/>
              </a:rPr>
              <a:t>Skills</a:t>
            </a:r>
          </a:p>
          <a:p>
            <a:pPr algn="ctr">
              <a:defRPr/>
            </a:pPr>
            <a:r>
              <a:rPr lang="en-US" sz="1400" b="1" dirty="0">
                <a:solidFill>
                  <a:srgbClr val="000000"/>
                </a:solidFill>
                <a:latin typeface="Calibri" pitchFamily="34" charset="0"/>
                <a:cs typeface="Calibri" pitchFamily="34" charset="0"/>
              </a:rPr>
              <a:t>Courses</a:t>
            </a:r>
          </a:p>
        </p:txBody>
      </p:sp>
      <p:sp>
        <p:nvSpPr>
          <p:cNvPr id="63" name="Left-Right Arrow 62"/>
          <p:cNvSpPr/>
          <p:nvPr/>
        </p:nvSpPr>
        <p:spPr bwMode="auto">
          <a:xfrm>
            <a:off x="3915026" y="4432836"/>
            <a:ext cx="1076462" cy="603929"/>
          </a:xfrm>
          <a:prstGeom prst="leftRightArrow">
            <a:avLst/>
          </a:prstGeom>
          <a:solidFill>
            <a:schemeClr val="tx2">
              <a:alpha val="40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defRPr/>
            </a:pPr>
            <a:endParaRPr lang="en-US" dirty="0">
              <a:solidFill>
                <a:srgbClr val="000000"/>
              </a:solidFill>
              <a:latin typeface="Calibri" pitchFamily="34" charset="0"/>
              <a:cs typeface="Calibri" pitchFamily="34" charset="0"/>
            </a:endParaRPr>
          </a:p>
        </p:txBody>
      </p:sp>
      <p:pic>
        <p:nvPicPr>
          <p:cNvPr id="66" name="Picture 37" descr="New MSOAG2 copy.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6196" y="3614345"/>
            <a:ext cx="1861436" cy="250263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0" name="Rectangle 37"/>
          <p:cNvSpPr>
            <a:spLocks noChangeArrowheads="1"/>
          </p:cNvSpPr>
          <p:nvPr/>
        </p:nvSpPr>
        <p:spPr bwMode="auto">
          <a:xfrm>
            <a:off x="9779921" y="1139668"/>
            <a:ext cx="14239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nchor="ctr"/>
          <a:lstStyle/>
          <a:p>
            <a:pPr marL="342900" indent="-342900" algn="ctr">
              <a:lnSpc>
                <a:spcPct val="80000"/>
              </a:lnSpc>
              <a:spcBef>
                <a:spcPct val="40000"/>
              </a:spcBef>
              <a:buClr>
                <a:schemeClr val="tx1"/>
              </a:buClr>
            </a:pPr>
            <a:r>
              <a:rPr lang="en-US" sz="1200" b="1" dirty="0">
                <a:latin typeface="Calibri" pitchFamily="34" charset="0"/>
                <a:cs typeface="Calibri" pitchFamily="34" charset="0"/>
              </a:rPr>
              <a:t>19 Days</a:t>
            </a:r>
          </a:p>
        </p:txBody>
      </p:sp>
      <p:sp>
        <p:nvSpPr>
          <p:cNvPr id="81" name="Left Brace 38"/>
          <p:cNvSpPr>
            <a:spLocks/>
          </p:cNvSpPr>
          <p:nvPr/>
        </p:nvSpPr>
        <p:spPr bwMode="auto">
          <a:xfrm rot="5400000" flipV="1">
            <a:off x="10387933" y="623731"/>
            <a:ext cx="207963" cy="1639887"/>
          </a:xfrm>
          <a:prstGeom prst="leftBrace">
            <a:avLst>
              <a:gd name="adj1" fmla="val 8324"/>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lnSpc>
                <a:spcPct val="80000"/>
              </a:lnSpc>
              <a:spcBef>
                <a:spcPct val="40000"/>
              </a:spcBef>
              <a:buClr>
                <a:schemeClr val="tx1"/>
              </a:buClr>
            </a:pPr>
            <a:endParaRPr lang="en-US" dirty="0"/>
          </a:p>
        </p:txBody>
      </p:sp>
      <p:sp>
        <p:nvSpPr>
          <p:cNvPr id="82" name="Rectangle 39"/>
          <p:cNvSpPr>
            <a:spLocks noChangeArrowheads="1"/>
          </p:cNvSpPr>
          <p:nvPr/>
        </p:nvSpPr>
        <p:spPr bwMode="auto">
          <a:xfrm>
            <a:off x="6301708" y="1104743"/>
            <a:ext cx="14239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nchor="ctr"/>
          <a:lstStyle/>
          <a:p>
            <a:pPr marL="342900" indent="-342900" algn="ctr">
              <a:lnSpc>
                <a:spcPct val="80000"/>
              </a:lnSpc>
              <a:spcBef>
                <a:spcPct val="40000"/>
              </a:spcBef>
              <a:buClr>
                <a:schemeClr val="tx1"/>
              </a:buClr>
            </a:pPr>
            <a:r>
              <a:rPr lang="en-US" sz="1200" b="1" dirty="0">
                <a:latin typeface="Calibri" pitchFamily="34" charset="0"/>
                <a:cs typeface="Calibri" pitchFamily="34" charset="0"/>
              </a:rPr>
              <a:t>21 Days</a:t>
            </a:r>
          </a:p>
        </p:txBody>
      </p:sp>
      <p:sp>
        <p:nvSpPr>
          <p:cNvPr id="83" name="Left Brace 40"/>
          <p:cNvSpPr>
            <a:spLocks/>
          </p:cNvSpPr>
          <p:nvPr/>
        </p:nvSpPr>
        <p:spPr bwMode="auto">
          <a:xfrm rot="5400000" flipV="1">
            <a:off x="6909720" y="588806"/>
            <a:ext cx="207963" cy="1639888"/>
          </a:xfrm>
          <a:prstGeom prst="leftBrace">
            <a:avLst>
              <a:gd name="adj1" fmla="val 8324"/>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lnSpc>
                <a:spcPct val="80000"/>
              </a:lnSpc>
              <a:spcBef>
                <a:spcPct val="40000"/>
              </a:spcBef>
              <a:buClr>
                <a:schemeClr val="tx1"/>
              </a:buClr>
            </a:pPr>
            <a:endParaRPr lang="en-US" dirty="0"/>
          </a:p>
        </p:txBody>
      </p:sp>
      <p:sp>
        <p:nvSpPr>
          <p:cNvPr id="70" name="Title 1"/>
          <p:cNvSpPr txBox="1">
            <a:spLocks/>
          </p:cNvSpPr>
          <p:nvPr/>
        </p:nvSpPr>
        <p:spPr>
          <a:xfrm>
            <a:off x="4315969" y="0"/>
            <a:ext cx="7876032" cy="907379"/>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solidFill>
                  <a:schemeClr val="tx1"/>
                </a:solidFill>
              </a:rPr>
              <a:t>    Marine Raider Training Center</a:t>
            </a:r>
            <a:endParaRPr lang="en-US" dirty="0">
              <a:solidFill>
                <a:schemeClr val="tx1"/>
              </a:solidFill>
            </a:endParaRPr>
          </a:p>
        </p:txBody>
      </p:sp>
      <p:pic>
        <p:nvPicPr>
          <p:cNvPr id="71" name="Picture 70" descr="MSOS-logo.jpg"/>
          <p:cNvPicPr>
            <a:picLocks noChangeAspect="1"/>
          </p:cNvPicPr>
          <p:nvPr/>
        </p:nvPicPr>
        <p:blipFill>
          <a:blip r:embed="rId6" cstate="email">
            <a:extLst>
              <a:ext uri="{BEBA8EAE-BF5A-486C-A8C5-ECC9F3942E4B}">
                <a14:imgProps xmlns:a14="http://schemas.microsoft.com/office/drawing/2010/main">
                  <a14:imgLayer r:embed="rId7">
                    <a14:imgEffect>
                      <a14:backgroundRemoval t="2500" b="96667" l="3500" r="96500"/>
                    </a14:imgEffect>
                  </a14:imgLayer>
                </a14:imgProps>
              </a:ext>
              <a:ext uri="{28A0092B-C50C-407E-A947-70E740481C1C}">
                <a14:useLocalDpi xmlns:a14="http://schemas.microsoft.com/office/drawing/2010/main"/>
              </a:ext>
            </a:extLst>
          </a:blip>
          <a:stretch>
            <a:fillRect/>
          </a:stretch>
        </p:blipFill>
        <p:spPr>
          <a:xfrm>
            <a:off x="4503259" y="68280"/>
            <a:ext cx="484940" cy="694770"/>
          </a:xfrm>
          <a:prstGeom prst="rect">
            <a:avLst/>
          </a:prstGeom>
        </p:spPr>
      </p:pic>
      <p:sp>
        <p:nvSpPr>
          <p:cNvPr id="48" name="AutoShape 64"/>
          <p:cNvSpPr>
            <a:spLocks noChangeArrowheads="1"/>
          </p:cNvSpPr>
          <p:nvPr/>
        </p:nvSpPr>
        <p:spPr bwMode="auto">
          <a:xfrm rot="10800000">
            <a:off x="6899572" y="4849579"/>
            <a:ext cx="1931350" cy="281254"/>
          </a:xfrm>
          <a:prstGeom prst="rightArrow">
            <a:avLst>
              <a:gd name="adj1" fmla="val 50000"/>
              <a:gd name="adj2" fmla="val 55690"/>
            </a:avLst>
          </a:prstGeom>
          <a:solidFill>
            <a:schemeClr val="tx2">
              <a:alpha val="40000"/>
            </a:schemeClr>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800" dirty="0">
              <a:solidFill>
                <a:srgbClr val="000000"/>
              </a:solidFill>
              <a:cs typeface="Calibri" pitchFamily="34" charset="0"/>
            </a:endParaRPr>
          </a:p>
        </p:txBody>
      </p:sp>
      <p:sp>
        <p:nvSpPr>
          <p:cNvPr id="69" name="Rectangle 20"/>
          <p:cNvSpPr>
            <a:spLocks noChangeArrowheads="1"/>
          </p:cNvSpPr>
          <p:nvPr/>
        </p:nvSpPr>
        <p:spPr bwMode="auto">
          <a:xfrm>
            <a:off x="9968808" y="3594652"/>
            <a:ext cx="1438175" cy="1416815"/>
          </a:xfrm>
          <a:prstGeom prst="rect">
            <a:avLst/>
          </a:prstGeom>
          <a:solidFill>
            <a:srgbClr val="009900"/>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p>
            <a:pPr algn="ctr">
              <a:defRPr/>
            </a:pPr>
            <a:r>
              <a:rPr lang="en-US" b="1" dirty="0">
                <a:solidFill>
                  <a:srgbClr val="000000"/>
                </a:solidFill>
                <a:cs typeface="Calibri" pitchFamily="34" charset="0"/>
              </a:rPr>
              <a:t>Individual </a:t>
            </a:r>
            <a:br>
              <a:rPr lang="en-US" b="1" dirty="0">
                <a:solidFill>
                  <a:srgbClr val="000000"/>
                </a:solidFill>
                <a:cs typeface="Calibri" pitchFamily="34" charset="0"/>
              </a:rPr>
            </a:br>
            <a:r>
              <a:rPr lang="en-US" b="1" dirty="0">
                <a:solidFill>
                  <a:srgbClr val="000000"/>
                </a:solidFill>
                <a:cs typeface="Calibri" pitchFamily="34" charset="0"/>
              </a:rPr>
              <a:t>Training </a:t>
            </a:r>
            <a:br>
              <a:rPr lang="en-US" b="1" dirty="0">
                <a:solidFill>
                  <a:srgbClr val="000000"/>
                </a:solidFill>
                <a:cs typeface="Calibri" pitchFamily="34" charset="0"/>
              </a:rPr>
            </a:br>
            <a:r>
              <a:rPr lang="en-US" b="1" dirty="0">
                <a:solidFill>
                  <a:srgbClr val="000000"/>
                </a:solidFill>
                <a:cs typeface="Calibri" pitchFamily="34" charset="0"/>
              </a:rPr>
              <a:t>Course</a:t>
            </a:r>
          </a:p>
        </p:txBody>
      </p:sp>
      <p:sp>
        <p:nvSpPr>
          <p:cNvPr id="72" name="AutoShape 64"/>
          <p:cNvSpPr>
            <a:spLocks noChangeArrowheads="1"/>
          </p:cNvSpPr>
          <p:nvPr/>
        </p:nvSpPr>
        <p:spPr bwMode="auto">
          <a:xfrm rot="10800000">
            <a:off x="9075812" y="3893312"/>
            <a:ext cx="749038" cy="649816"/>
          </a:xfrm>
          <a:prstGeom prst="rightArrow">
            <a:avLst>
              <a:gd name="adj1" fmla="val 50000"/>
              <a:gd name="adj2" fmla="val 55690"/>
            </a:avLst>
          </a:prstGeom>
          <a:solidFill>
            <a:schemeClr val="tx2">
              <a:alpha val="40000"/>
            </a:schemeClr>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sz="800">
              <a:solidFill>
                <a:srgbClr val="000000"/>
              </a:solidFill>
              <a:cs typeface="Calibri" pitchFamily="34" charset="0"/>
            </a:endParaRPr>
          </a:p>
        </p:txBody>
      </p:sp>
      <p:sp>
        <p:nvSpPr>
          <p:cNvPr id="73" name="Rectangle 72"/>
          <p:cNvSpPr/>
          <p:nvPr/>
        </p:nvSpPr>
        <p:spPr bwMode="auto">
          <a:xfrm>
            <a:off x="7736405" y="3381651"/>
            <a:ext cx="1188720" cy="263316"/>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a:lnSpc>
                <a:spcPct val="80000"/>
              </a:lnSpc>
              <a:spcBef>
                <a:spcPct val="40000"/>
              </a:spcBef>
              <a:spcAft>
                <a:spcPct val="0"/>
              </a:spcAft>
              <a:buClr>
                <a:prstClr val="black"/>
              </a:buClr>
            </a:pPr>
            <a:r>
              <a:rPr lang="en-US" sz="1200" b="1" dirty="0">
                <a:solidFill>
                  <a:prstClr val="black"/>
                </a:solidFill>
                <a:cs typeface="Calibri" pitchFamily="34" charset="0"/>
              </a:rPr>
              <a:t>24 weeks</a:t>
            </a:r>
          </a:p>
        </p:txBody>
      </p:sp>
      <p:sp>
        <p:nvSpPr>
          <p:cNvPr id="74" name="Left Brace 73"/>
          <p:cNvSpPr/>
          <p:nvPr/>
        </p:nvSpPr>
        <p:spPr bwMode="auto">
          <a:xfrm rot="5400000">
            <a:off x="8283949" y="2978500"/>
            <a:ext cx="178812" cy="1411114"/>
          </a:xfrm>
          <a:prstGeom prst="leftBrace">
            <a:avLst>
              <a:gd name="adj1" fmla="val 48240"/>
              <a:gd name="adj2" fmla="val 51427"/>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80000"/>
              </a:lnSpc>
              <a:spcBef>
                <a:spcPct val="40000"/>
              </a:spcBef>
              <a:spcAft>
                <a:spcPct val="0"/>
              </a:spcAft>
              <a:buClr>
                <a:prstClr val="black"/>
              </a:buClr>
            </a:pPr>
            <a:endParaRPr lang="en-US" sz="800">
              <a:solidFill>
                <a:prstClr val="black"/>
              </a:solidFill>
              <a:latin typeface="Arial" charset="0"/>
            </a:endParaRPr>
          </a:p>
        </p:txBody>
      </p:sp>
      <p:sp>
        <p:nvSpPr>
          <p:cNvPr id="75" name="Left Brace 74"/>
          <p:cNvSpPr/>
          <p:nvPr/>
        </p:nvSpPr>
        <p:spPr bwMode="auto">
          <a:xfrm rot="16200000">
            <a:off x="10599147" y="4867206"/>
            <a:ext cx="207720" cy="140795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80000"/>
              </a:lnSpc>
              <a:spcBef>
                <a:spcPct val="40000"/>
              </a:spcBef>
              <a:spcAft>
                <a:spcPct val="0"/>
              </a:spcAft>
              <a:buClr>
                <a:prstClr val="black"/>
              </a:buClr>
            </a:pPr>
            <a:endParaRPr lang="en-US" sz="800">
              <a:solidFill>
                <a:prstClr val="black"/>
              </a:solidFill>
              <a:latin typeface="Arial" charset="0"/>
            </a:endParaRPr>
          </a:p>
        </p:txBody>
      </p:sp>
      <p:sp>
        <p:nvSpPr>
          <p:cNvPr id="76" name="Rectangle 20"/>
          <p:cNvSpPr>
            <a:spLocks noChangeArrowheads="1"/>
          </p:cNvSpPr>
          <p:nvPr/>
        </p:nvSpPr>
        <p:spPr bwMode="auto">
          <a:xfrm>
            <a:off x="9635585" y="3594651"/>
            <a:ext cx="306473" cy="1826482"/>
          </a:xfrm>
          <a:prstGeom prst="rect">
            <a:avLst/>
          </a:prstGeom>
          <a:solidFill>
            <a:srgbClr val="FFC000"/>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 wrap="none" anchor="ctr"/>
          <a:lstStyle/>
          <a:p>
            <a:pPr algn="ctr">
              <a:defRPr/>
            </a:pPr>
            <a:r>
              <a:rPr lang="en-US" sz="1600" b="1" dirty="0">
                <a:solidFill>
                  <a:srgbClr val="C00000"/>
                </a:solidFill>
                <a:cs typeface="Calibri" pitchFamily="34" charset="0"/>
              </a:rPr>
              <a:t>037x MOS Awarded</a:t>
            </a:r>
          </a:p>
        </p:txBody>
      </p:sp>
      <p:sp>
        <p:nvSpPr>
          <p:cNvPr id="77" name="Rectangle 20"/>
          <p:cNvSpPr>
            <a:spLocks noChangeArrowheads="1"/>
          </p:cNvSpPr>
          <p:nvPr/>
        </p:nvSpPr>
        <p:spPr bwMode="auto">
          <a:xfrm>
            <a:off x="7705549" y="3765392"/>
            <a:ext cx="1335615" cy="921748"/>
          </a:xfrm>
          <a:prstGeom prst="rect">
            <a:avLst/>
          </a:prstGeom>
          <a:solidFill>
            <a:srgbClr val="009900"/>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lnSpc>
                <a:spcPct val="80000"/>
              </a:lnSpc>
              <a:spcBef>
                <a:spcPct val="40000"/>
              </a:spcBef>
              <a:spcAft>
                <a:spcPct val="0"/>
              </a:spcAft>
              <a:buClr>
                <a:prstClr val="black"/>
              </a:buClr>
            </a:pPr>
            <a:r>
              <a:rPr lang="en-US" sz="1400" b="1" dirty="0">
                <a:solidFill>
                  <a:prstClr val="black"/>
                </a:solidFill>
                <a:cs typeface="Calibri" pitchFamily="34" charset="0"/>
              </a:rPr>
              <a:t>Basic </a:t>
            </a:r>
            <a:br>
              <a:rPr lang="en-US" sz="1400" b="1" dirty="0">
                <a:solidFill>
                  <a:prstClr val="black"/>
                </a:solidFill>
                <a:cs typeface="Calibri" pitchFamily="34" charset="0"/>
              </a:rPr>
            </a:br>
            <a:r>
              <a:rPr lang="en-US" sz="1400" b="1" dirty="0">
                <a:solidFill>
                  <a:prstClr val="black"/>
                </a:solidFill>
                <a:cs typeface="Calibri" pitchFamily="34" charset="0"/>
              </a:rPr>
              <a:t>Language </a:t>
            </a:r>
            <a:br>
              <a:rPr lang="en-US" sz="1400" b="1" dirty="0">
                <a:solidFill>
                  <a:prstClr val="black"/>
                </a:solidFill>
                <a:cs typeface="Calibri" pitchFamily="34" charset="0"/>
              </a:rPr>
            </a:br>
            <a:r>
              <a:rPr lang="en-US" sz="1400" b="1" dirty="0">
                <a:solidFill>
                  <a:prstClr val="black"/>
                </a:solidFill>
                <a:cs typeface="Calibri" pitchFamily="34" charset="0"/>
              </a:rPr>
              <a:t>Course </a:t>
            </a:r>
            <a:br>
              <a:rPr lang="en-US" sz="1400" b="1" dirty="0">
                <a:solidFill>
                  <a:prstClr val="black"/>
                </a:solidFill>
                <a:cs typeface="Calibri" pitchFamily="34" charset="0"/>
              </a:rPr>
            </a:br>
            <a:r>
              <a:rPr lang="en-US" sz="1400" b="1" dirty="0">
                <a:solidFill>
                  <a:prstClr val="black"/>
                </a:solidFill>
                <a:cs typeface="Calibri" pitchFamily="34" charset="0"/>
              </a:rPr>
              <a:t>(BLC)</a:t>
            </a:r>
          </a:p>
        </p:txBody>
      </p:sp>
      <p:sp>
        <p:nvSpPr>
          <p:cNvPr id="78" name="AutoShape 64"/>
          <p:cNvSpPr>
            <a:spLocks noChangeArrowheads="1"/>
          </p:cNvSpPr>
          <p:nvPr/>
        </p:nvSpPr>
        <p:spPr bwMode="auto">
          <a:xfrm rot="10800000">
            <a:off x="6931354" y="3903099"/>
            <a:ext cx="611778" cy="649816"/>
          </a:xfrm>
          <a:prstGeom prst="rightArrow">
            <a:avLst>
              <a:gd name="adj1" fmla="val 50000"/>
              <a:gd name="adj2" fmla="val 55690"/>
            </a:avLst>
          </a:prstGeom>
          <a:solidFill>
            <a:schemeClr val="tx2">
              <a:alpha val="40000"/>
            </a:schemeClr>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sz="800">
              <a:solidFill>
                <a:srgbClr val="000000"/>
              </a:solidFill>
              <a:cs typeface="Calibri" pitchFamily="34" charset="0"/>
            </a:endParaRPr>
          </a:p>
        </p:txBody>
      </p:sp>
      <p:sp>
        <p:nvSpPr>
          <p:cNvPr id="91" name="Rectangle 90"/>
          <p:cNvSpPr/>
          <p:nvPr/>
        </p:nvSpPr>
        <p:spPr bwMode="auto">
          <a:xfrm>
            <a:off x="8058094" y="4867517"/>
            <a:ext cx="630522" cy="263316"/>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a:lnSpc>
                <a:spcPct val="80000"/>
              </a:lnSpc>
              <a:spcBef>
                <a:spcPct val="40000"/>
              </a:spcBef>
              <a:spcAft>
                <a:spcPct val="0"/>
              </a:spcAft>
              <a:buClr>
                <a:prstClr val="black"/>
              </a:buClr>
            </a:pPr>
            <a:r>
              <a:rPr lang="en-US" sz="1200" b="1" dirty="0">
                <a:solidFill>
                  <a:prstClr val="black"/>
                </a:solidFill>
                <a:cs typeface="Calibri" pitchFamily="34" charset="0"/>
              </a:rPr>
              <a:t>0370</a:t>
            </a:r>
          </a:p>
        </p:txBody>
      </p:sp>
      <p:sp>
        <p:nvSpPr>
          <p:cNvPr id="92" name="Rectangle 91"/>
          <p:cNvSpPr/>
          <p:nvPr/>
        </p:nvSpPr>
        <p:spPr bwMode="auto">
          <a:xfrm>
            <a:off x="9075813" y="4086562"/>
            <a:ext cx="594360" cy="263316"/>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a:lnSpc>
                <a:spcPct val="80000"/>
              </a:lnSpc>
              <a:spcBef>
                <a:spcPct val="40000"/>
              </a:spcBef>
              <a:spcAft>
                <a:spcPct val="0"/>
              </a:spcAft>
              <a:buClr>
                <a:prstClr val="black"/>
              </a:buClr>
            </a:pPr>
            <a:r>
              <a:rPr lang="en-US" sz="1200" b="1" dirty="0">
                <a:solidFill>
                  <a:prstClr val="black"/>
                </a:solidFill>
                <a:cs typeface="Calibri" pitchFamily="34" charset="0"/>
              </a:rPr>
              <a:t>0372</a:t>
            </a:r>
          </a:p>
        </p:txBody>
      </p:sp>
      <p:sp>
        <p:nvSpPr>
          <p:cNvPr id="93" name="Rectangle 20"/>
          <p:cNvSpPr>
            <a:spLocks noChangeArrowheads="1"/>
          </p:cNvSpPr>
          <p:nvPr/>
        </p:nvSpPr>
        <p:spPr bwMode="auto">
          <a:xfrm>
            <a:off x="9968807" y="4999175"/>
            <a:ext cx="1438176" cy="421958"/>
          </a:xfrm>
          <a:prstGeom prst="rect">
            <a:avLst/>
          </a:prstGeom>
          <a:solidFill>
            <a:srgbClr val="009900"/>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p>
            <a:pPr algn="ctr">
              <a:defRPr/>
            </a:pPr>
            <a:r>
              <a:rPr lang="en-US" sz="1200" b="1" dirty="0">
                <a:solidFill>
                  <a:srgbClr val="000000"/>
                </a:solidFill>
                <a:cs typeface="Calibri" pitchFamily="34" charset="0"/>
              </a:rPr>
              <a:t>Tm </a:t>
            </a:r>
            <a:r>
              <a:rPr lang="en-US" sz="1200" b="1" dirty="0" err="1">
                <a:solidFill>
                  <a:srgbClr val="000000"/>
                </a:solidFill>
                <a:cs typeface="Calibri" pitchFamily="34" charset="0"/>
              </a:rPr>
              <a:t>Cmdrs</a:t>
            </a:r>
            <a:r>
              <a:rPr lang="en-US" sz="1200" b="1" dirty="0">
                <a:solidFill>
                  <a:srgbClr val="000000"/>
                </a:solidFill>
                <a:cs typeface="Calibri" pitchFamily="34" charset="0"/>
              </a:rPr>
              <a:t> Course</a:t>
            </a:r>
          </a:p>
        </p:txBody>
      </p:sp>
      <p:sp>
        <p:nvSpPr>
          <p:cNvPr id="94" name="Rectangle 20"/>
          <p:cNvSpPr>
            <a:spLocks noChangeArrowheads="1"/>
          </p:cNvSpPr>
          <p:nvPr/>
        </p:nvSpPr>
        <p:spPr bwMode="auto">
          <a:xfrm>
            <a:off x="8857673" y="4841790"/>
            <a:ext cx="775228" cy="500038"/>
          </a:xfrm>
          <a:prstGeom prst="rect">
            <a:avLst/>
          </a:prstGeom>
          <a:solidFill>
            <a:srgbClr val="009900"/>
          </a:solidFill>
          <a:ln w="381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p>
            <a:pPr algn="ctr">
              <a:defRPr/>
            </a:pPr>
            <a:r>
              <a:rPr lang="en-US" sz="1200" b="1" dirty="0">
                <a:solidFill>
                  <a:srgbClr val="000000"/>
                </a:solidFill>
                <a:cs typeface="Calibri" pitchFamily="34" charset="0"/>
              </a:rPr>
              <a:t>Tm </a:t>
            </a:r>
            <a:r>
              <a:rPr lang="en-US" sz="1200" b="1" dirty="0" err="1">
                <a:solidFill>
                  <a:srgbClr val="000000"/>
                </a:solidFill>
                <a:cs typeface="Calibri" pitchFamily="34" charset="0"/>
              </a:rPr>
              <a:t>Cmdrs</a:t>
            </a:r>
            <a:r>
              <a:rPr lang="en-US" sz="1200" b="1" dirty="0">
                <a:solidFill>
                  <a:srgbClr val="000000"/>
                </a:solidFill>
                <a:cs typeface="Calibri" pitchFamily="34" charset="0"/>
              </a:rPr>
              <a:t/>
            </a:r>
            <a:br>
              <a:rPr lang="en-US" sz="1200" b="1" dirty="0">
                <a:solidFill>
                  <a:srgbClr val="000000"/>
                </a:solidFill>
                <a:cs typeface="Calibri" pitchFamily="34" charset="0"/>
              </a:rPr>
            </a:br>
            <a:r>
              <a:rPr lang="en-US" sz="1200" b="1" dirty="0">
                <a:solidFill>
                  <a:srgbClr val="000000"/>
                </a:solidFill>
                <a:cs typeface="Calibri" pitchFamily="34" charset="0"/>
              </a:rPr>
              <a:t>Seminar</a:t>
            </a:r>
          </a:p>
        </p:txBody>
      </p:sp>
      <p:sp>
        <p:nvSpPr>
          <p:cNvPr id="95" name="Rectangle 94"/>
          <p:cNvSpPr/>
          <p:nvPr/>
        </p:nvSpPr>
        <p:spPr bwMode="auto">
          <a:xfrm>
            <a:off x="8567812" y="5560740"/>
            <a:ext cx="1423493" cy="236545"/>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a:lnSpc>
                <a:spcPct val="80000"/>
              </a:lnSpc>
              <a:spcBef>
                <a:spcPct val="40000"/>
              </a:spcBef>
              <a:spcAft>
                <a:spcPct val="0"/>
              </a:spcAft>
              <a:buClr>
                <a:prstClr val="black"/>
              </a:buClr>
            </a:pPr>
            <a:r>
              <a:rPr lang="en-US" sz="1200" b="1" dirty="0">
                <a:solidFill>
                  <a:prstClr val="black"/>
                </a:solidFill>
                <a:cs typeface="Calibri" pitchFamily="34" charset="0"/>
              </a:rPr>
              <a:t>4 Weeks</a:t>
            </a:r>
          </a:p>
        </p:txBody>
      </p:sp>
      <p:sp>
        <p:nvSpPr>
          <p:cNvPr id="96" name="Left Brace 95"/>
          <p:cNvSpPr/>
          <p:nvPr/>
        </p:nvSpPr>
        <p:spPr bwMode="auto">
          <a:xfrm rot="16200000">
            <a:off x="9126711" y="5033069"/>
            <a:ext cx="207721" cy="866674"/>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80000"/>
              </a:lnSpc>
              <a:spcBef>
                <a:spcPct val="40000"/>
              </a:spcBef>
              <a:spcAft>
                <a:spcPct val="0"/>
              </a:spcAft>
              <a:buClr>
                <a:prstClr val="black"/>
              </a:buClr>
            </a:pPr>
            <a:endParaRPr lang="en-US" sz="800">
              <a:solidFill>
                <a:prstClr val="black"/>
              </a:solidFill>
              <a:latin typeface="Arial" charset="0"/>
            </a:endParaRPr>
          </a:p>
        </p:txBody>
      </p:sp>
      <p:sp>
        <p:nvSpPr>
          <p:cNvPr id="100" name="Rectangle 99"/>
          <p:cNvSpPr/>
          <p:nvPr/>
        </p:nvSpPr>
        <p:spPr bwMode="auto">
          <a:xfrm>
            <a:off x="10020554" y="5721230"/>
            <a:ext cx="1423493" cy="236545"/>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a:lnSpc>
                <a:spcPct val="80000"/>
              </a:lnSpc>
              <a:spcBef>
                <a:spcPct val="40000"/>
              </a:spcBef>
              <a:spcAft>
                <a:spcPct val="0"/>
              </a:spcAft>
              <a:buClr>
                <a:prstClr val="black"/>
              </a:buClr>
            </a:pPr>
            <a:r>
              <a:rPr lang="en-US" sz="1200" b="1" dirty="0">
                <a:solidFill>
                  <a:prstClr val="black"/>
                </a:solidFill>
                <a:cs typeface="Calibri" pitchFamily="34" charset="0"/>
              </a:rPr>
              <a:t>36 Weeks</a:t>
            </a:r>
          </a:p>
        </p:txBody>
      </p:sp>
    </p:spTree>
    <p:extLst>
      <p:ext uri="{BB962C8B-B14F-4D97-AF65-F5344CB8AC3E}">
        <p14:creationId xmlns:p14="http://schemas.microsoft.com/office/powerpoint/2010/main" val="810783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0"/>
          <p:cNvSpPr>
            <a:spLocks noChangeShapeType="1"/>
          </p:cNvSpPr>
          <p:nvPr/>
        </p:nvSpPr>
        <p:spPr bwMode="auto">
          <a:xfrm flipH="1">
            <a:off x="2867747" y="3498331"/>
            <a:ext cx="5394" cy="1114525"/>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9" name="Line 100"/>
          <p:cNvSpPr>
            <a:spLocks noChangeShapeType="1"/>
          </p:cNvSpPr>
          <p:nvPr/>
        </p:nvSpPr>
        <p:spPr bwMode="auto">
          <a:xfrm>
            <a:off x="8060056" y="2812856"/>
            <a:ext cx="0" cy="345832"/>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10" name="Line 100"/>
          <p:cNvSpPr>
            <a:spLocks noChangeShapeType="1"/>
          </p:cNvSpPr>
          <p:nvPr/>
        </p:nvSpPr>
        <p:spPr bwMode="auto">
          <a:xfrm>
            <a:off x="6013667" y="3152499"/>
            <a:ext cx="0" cy="345832"/>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cxnSp>
        <p:nvCxnSpPr>
          <p:cNvPr id="12" name="Elbow Connector 11"/>
          <p:cNvCxnSpPr>
            <a:stCxn id="15" idx="0"/>
            <a:endCxn id="20" idx="1"/>
          </p:cNvCxnSpPr>
          <p:nvPr/>
        </p:nvCxnSpPr>
        <p:spPr bwMode="auto">
          <a:xfrm rot="5400000" flipH="1" flipV="1">
            <a:off x="6483737" y="1292471"/>
            <a:ext cx="592536" cy="1125691"/>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cxnSp>
        <p:nvCxnSpPr>
          <p:cNvPr id="13" name="Straight Connector 12"/>
          <p:cNvCxnSpPr>
            <a:cxnSpLocks/>
          </p:cNvCxnSpPr>
          <p:nvPr/>
        </p:nvCxnSpPr>
        <p:spPr bwMode="auto">
          <a:xfrm>
            <a:off x="8068432" y="1842338"/>
            <a:ext cx="10720" cy="551282"/>
          </a:xfrm>
          <a:prstGeom prst="line">
            <a:avLst/>
          </a:prstGeom>
          <a:solidFill>
            <a:srgbClr val="FFFFFF"/>
          </a:solidFill>
          <a:ln w="12700" cap="flat" cmpd="sng" algn="ctr">
            <a:solidFill>
              <a:schemeClr val="tx1"/>
            </a:solidFill>
            <a:prstDash val="solid"/>
            <a:round/>
            <a:headEnd type="none" w="med" len="med"/>
            <a:tailEnd type="none" w="med" len="med"/>
          </a:ln>
          <a:effectLst/>
        </p:spPr>
      </p:cxnSp>
      <p:grpSp>
        <p:nvGrpSpPr>
          <p:cNvPr id="14" name="Group 13"/>
          <p:cNvGrpSpPr/>
          <p:nvPr/>
        </p:nvGrpSpPr>
        <p:grpSpPr>
          <a:xfrm>
            <a:off x="5439920" y="2151584"/>
            <a:ext cx="1619410" cy="954560"/>
            <a:chOff x="3828285" y="2209100"/>
            <a:chExt cx="1619410" cy="95456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8285" y="2209100"/>
              <a:ext cx="1554480" cy="864246"/>
            </a:xfrm>
            <a:prstGeom prst="rect">
              <a:avLst/>
            </a:prstGeom>
            <a:ln>
              <a:solidFill>
                <a:schemeClr val="bg1"/>
              </a:solidFill>
            </a:ln>
            <a:effectLst>
              <a:outerShdw blurRad="50800" dist="38100" dir="2700000" algn="tl" rotWithShape="0">
                <a:prstClr val="black">
                  <a:alpha val="40000"/>
                </a:prstClr>
              </a:outerShdw>
            </a:effectLst>
          </p:spPr>
        </p:pic>
        <p:sp>
          <p:nvSpPr>
            <p:cNvPr id="16" name="Rectangle 15"/>
            <p:cNvSpPr/>
            <p:nvPr/>
          </p:nvSpPr>
          <p:spPr>
            <a:xfrm>
              <a:off x="4702876" y="2794328"/>
              <a:ext cx="744819"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MRTC</a:t>
              </a:r>
              <a:endParaRPr lang="en-US" dirty="0">
                <a:solidFill>
                  <a:srgbClr val="FFFF00"/>
                </a:solidFill>
                <a:latin typeface="Calibri" pitchFamily="34" charset="0"/>
                <a:cs typeface="Calibri" pitchFamily="34" charset="0"/>
              </a:endParaRPr>
            </a:p>
          </p:txBody>
        </p:sp>
        <p:pic>
          <p:nvPicPr>
            <p:cNvPr id="17" name="Picture 16"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776"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cxnSp>
        <p:nvCxnSpPr>
          <p:cNvPr id="18" name="Elbow Connector 17"/>
          <p:cNvCxnSpPr>
            <a:stCxn id="24" idx="0"/>
            <a:endCxn id="20" idx="3"/>
          </p:cNvCxnSpPr>
          <p:nvPr/>
        </p:nvCxnSpPr>
        <p:spPr bwMode="auto">
          <a:xfrm rot="16200000" flipV="1">
            <a:off x="9040156" y="1312906"/>
            <a:ext cx="594503" cy="1086788"/>
          </a:xfrm>
          <a:prstGeom prst="bentConnector2">
            <a:avLst/>
          </a:prstGeom>
          <a:solidFill>
            <a:srgbClr val="FFFFFF"/>
          </a:solidFill>
          <a:ln w="12700" cap="flat" cmpd="sng" algn="ctr">
            <a:solidFill>
              <a:schemeClr val="tx1"/>
            </a:solidFill>
            <a:prstDash val="solid"/>
            <a:round/>
            <a:headEnd type="none" w="med" len="med"/>
            <a:tailEnd type="none" w="med" len="med"/>
          </a:ln>
          <a:effectLst/>
        </p:spPr>
      </p:cxnSp>
      <p:grpSp>
        <p:nvGrpSpPr>
          <p:cNvPr id="19" name="Group 18"/>
          <p:cNvGrpSpPr/>
          <p:nvPr/>
        </p:nvGrpSpPr>
        <p:grpSpPr>
          <a:xfrm>
            <a:off x="7336186" y="1147568"/>
            <a:ext cx="1457827" cy="832574"/>
            <a:chOff x="4502058" y="109539"/>
            <a:chExt cx="1457827" cy="832574"/>
          </a:xfrm>
        </p:grpSpPr>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8723" y="109539"/>
              <a:ext cx="1451162" cy="822960"/>
            </a:xfrm>
            <a:prstGeom prst="rect">
              <a:avLst/>
            </a:prstGeom>
            <a:ln>
              <a:solidFill>
                <a:schemeClr val="bg1"/>
              </a:solidFill>
            </a:ln>
            <a:effectLst>
              <a:outerShdw blurRad="50800" dist="38100" dir="2700000" algn="tl" rotWithShape="0">
                <a:prstClr val="black">
                  <a:alpha val="40000"/>
                </a:prstClr>
              </a:outerShdw>
            </a:effectLst>
          </p:spPr>
        </p:pic>
        <p:pic>
          <p:nvPicPr>
            <p:cNvPr id="21" name="Picture 3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2058" y="683351"/>
              <a:ext cx="5254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504788" y="285879"/>
              <a:ext cx="1455097" cy="461665"/>
            </a:xfrm>
            <a:prstGeom prst="rect">
              <a:avLst/>
            </a:prstGeom>
          </p:spPr>
          <p:txBody>
            <a:bodyPr wrap="square">
              <a:spAutoFit/>
            </a:bodyPr>
            <a:lstStyle/>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MARSOC</a:t>
              </a:r>
              <a:endParaRPr lang="en-US" sz="2400"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23" name="Group 22"/>
          <p:cNvGrpSpPr/>
          <p:nvPr/>
        </p:nvGrpSpPr>
        <p:grpSpPr>
          <a:xfrm>
            <a:off x="9103561" y="2153551"/>
            <a:ext cx="1631901" cy="951305"/>
            <a:chOff x="5686886" y="2209101"/>
            <a:chExt cx="1631901" cy="951305"/>
          </a:xfrm>
        </p:grpSpPr>
        <p:pic>
          <p:nvPicPr>
            <p:cNvPr id="24" name="Picture 3" descr="\\clncshnxnappx01\home_dir\users1\mark.reid\My Pictures\090413-M-0380H-088.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686886" y="2209101"/>
              <a:ext cx="1554480" cy="874922"/>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6548063" y="2791074"/>
              <a:ext cx="770724"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MRSG</a:t>
              </a:r>
              <a:endParaRPr lang="en-US" dirty="0">
                <a:solidFill>
                  <a:srgbClr val="FFFF00"/>
                </a:solidFill>
                <a:latin typeface="Calibri" pitchFamily="34" charset="0"/>
                <a:cs typeface="Calibri" pitchFamily="34" charset="0"/>
              </a:endParaRPr>
            </a:p>
          </p:txBody>
        </p:sp>
        <p:pic>
          <p:nvPicPr>
            <p:cNvPr id="26" name="Picture 25"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129"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27" name="Group 26"/>
          <p:cNvGrpSpPr/>
          <p:nvPr/>
        </p:nvGrpSpPr>
        <p:grpSpPr>
          <a:xfrm>
            <a:off x="7274535" y="2151584"/>
            <a:ext cx="1609234" cy="957111"/>
            <a:chOff x="1967608" y="2209100"/>
            <a:chExt cx="1609234" cy="957111"/>
          </a:xfrm>
        </p:grpSpPr>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67608" y="2209100"/>
              <a:ext cx="1554480" cy="874922"/>
            </a:xfrm>
            <a:prstGeom prst="rect">
              <a:avLst/>
            </a:prstGeom>
            <a:ln>
              <a:solidFill>
                <a:schemeClr val="bg1"/>
              </a:solidFill>
            </a:ln>
            <a:effectLst>
              <a:outerShdw blurRad="50800" dist="38100" dir="2700000" algn="tl" rotWithShape="0">
                <a:prstClr val="black">
                  <a:alpha val="40000"/>
                </a:prstClr>
              </a:outerShdw>
            </a:effectLst>
          </p:spPr>
        </p:pic>
        <p:pic>
          <p:nvPicPr>
            <p:cNvPr id="29" name="Picture 28" descr="Colonel-(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3503" y="2637853"/>
              <a:ext cx="405694" cy="270086"/>
            </a:xfrm>
            <a:prstGeom prst="rect">
              <a:avLst/>
            </a:prstGeom>
            <a:noFill/>
            <a:ln w="9525">
              <a:noFill/>
              <a:miter lim="800000"/>
              <a:headEnd/>
              <a:tailEnd/>
            </a:ln>
            <a:effectLst>
              <a:outerShdw dist="38100" dir="5400000" algn="t" rotWithShape="0">
                <a:srgbClr val="000000">
                  <a:alpha val="39999"/>
                </a:srgbClr>
              </a:outerShdw>
            </a:effectLst>
          </p:spPr>
        </p:pic>
        <p:sp>
          <p:nvSpPr>
            <p:cNvPr id="30" name="Rectangle 29"/>
            <p:cNvSpPr/>
            <p:nvPr/>
          </p:nvSpPr>
          <p:spPr>
            <a:xfrm>
              <a:off x="2930511" y="2796879"/>
              <a:ext cx="646331" cy="369332"/>
            </a:xfrm>
            <a:prstGeom prst="rect">
              <a:avLst/>
            </a:prstGeom>
          </p:spPr>
          <p:txBody>
            <a:bodyPr wrap="none">
              <a:spAutoFit/>
            </a:bodyPr>
            <a:lstStyle/>
            <a:p>
              <a:pPr algn="r" fontAlgn="base">
                <a:spcBef>
                  <a:spcPct val="0"/>
                </a:spcBef>
                <a:spcAft>
                  <a:spcPct val="0"/>
                </a:spcAft>
              </a:pPr>
              <a:r>
                <a:rPr lang="en-US" b="1" dirty="0" smtClean="0">
                  <a:solidFill>
                    <a:srgbClr val="FFFF00"/>
                  </a:solidFill>
                  <a:latin typeface="Calibri" pitchFamily="34" charset="0"/>
                  <a:cs typeface="Calibri" pitchFamily="34" charset="0"/>
                </a:rPr>
                <a:t>MRR</a:t>
              </a:r>
              <a:endParaRPr lang="en-US" dirty="0">
                <a:solidFill>
                  <a:srgbClr val="FFFF00"/>
                </a:solidFill>
                <a:latin typeface="Calibri" pitchFamily="34" charset="0"/>
                <a:cs typeface="Calibri" pitchFamily="34" charset="0"/>
              </a:endParaRPr>
            </a:p>
          </p:txBody>
        </p:sp>
      </p:grpSp>
      <p:sp>
        <p:nvSpPr>
          <p:cNvPr id="31" name="Title 2"/>
          <p:cNvSpPr txBox="1">
            <a:spLocks/>
          </p:cNvSpPr>
          <p:nvPr/>
        </p:nvSpPr>
        <p:spPr>
          <a:xfrm>
            <a:off x="4334257" y="0"/>
            <a:ext cx="7857744" cy="871357"/>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solidFill>
                  <a:schemeClr val="tx1"/>
                </a:solidFill>
              </a:rPr>
              <a:t>    Marine Raider Regiment</a:t>
            </a:r>
            <a:endParaRPr lang="en-US" dirty="0">
              <a:solidFill>
                <a:schemeClr val="tx1"/>
              </a:solidFill>
            </a:endParaRPr>
          </a:p>
        </p:txBody>
      </p:sp>
      <p:pic>
        <p:nvPicPr>
          <p:cNvPr id="32" name="Picture 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345698" y="3343517"/>
            <a:ext cx="1072643" cy="777249"/>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Rectangle 33"/>
          <p:cNvSpPr/>
          <p:nvPr/>
        </p:nvSpPr>
        <p:spPr>
          <a:xfrm>
            <a:off x="2304354" y="3893871"/>
            <a:ext cx="718338" cy="276999"/>
          </a:xfrm>
          <a:prstGeom prst="rect">
            <a:avLst/>
          </a:prstGeom>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1st MRB</a:t>
            </a:r>
            <a:endParaRPr lang="en-US" sz="1200" b="1" dirty="0">
              <a:solidFill>
                <a:srgbClr val="FFFF00"/>
              </a:solidFill>
              <a:latin typeface="Calibri" pitchFamily="34" charset="0"/>
              <a:cs typeface="Calibri" pitchFamily="34" charset="0"/>
            </a:endParaRPr>
          </a:p>
        </p:txBody>
      </p:sp>
      <p:sp>
        <p:nvSpPr>
          <p:cNvPr id="35" name="TextBox 34"/>
          <p:cNvSpPr txBox="1"/>
          <p:nvPr/>
        </p:nvSpPr>
        <p:spPr>
          <a:xfrm>
            <a:off x="2316954" y="1195173"/>
            <a:ext cx="3104028" cy="1569660"/>
          </a:xfrm>
          <a:prstGeom prst="rect">
            <a:avLst/>
          </a:prstGeom>
          <a:noFill/>
        </p:spPr>
        <p:txBody>
          <a:bodyPr wrap="square" rtlCol="0">
            <a:spAutoFit/>
          </a:bodyPr>
          <a:lstStyle/>
          <a:p>
            <a:r>
              <a:rPr lang="en-US" sz="1600" dirty="0" smtClean="0">
                <a:latin typeface="Garamond" panose="02020404030301010803" pitchFamily="18" charset="0"/>
              </a:rPr>
              <a:t>Man, train, equip, and deploy task organized scalable expeditionary MARSOF worldwide to accomplish the full range of special operations missions in support of combatant commanders.</a:t>
            </a:r>
            <a:endParaRPr lang="en-US" sz="1600" dirty="0">
              <a:latin typeface="Garamond" panose="02020404030301010803" pitchFamily="18" charset="0"/>
            </a:endParaRPr>
          </a:p>
        </p:txBody>
      </p:sp>
      <p:pic>
        <p:nvPicPr>
          <p:cNvPr id="36" name="Picture 35" descr="MSOR-Logo.jpg"/>
          <p:cNvPicPr>
            <a:picLocks noChangeAspect="1"/>
          </p:cNvPicPr>
          <p:nvPr/>
        </p:nvPicPr>
        <p:blipFill>
          <a:blip r:embed="rId10" cstate="email">
            <a:extLst>
              <a:ext uri="{BEBA8EAE-BF5A-486C-A8C5-ECC9F3942E4B}">
                <a14:imgProps xmlns:a14="http://schemas.microsoft.com/office/drawing/2010/main">
                  <a14:imgLayer r:embed="rId11">
                    <a14:imgEffect>
                      <a14:backgroundRemoval t="2672" b="96565" l="3670" r="95872"/>
                    </a14:imgEffect>
                  </a14:imgLayer>
                </a14:imgProps>
              </a:ext>
              <a:ext uri="{28A0092B-C50C-407E-A947-70E740481C1C}">
                <a14:useLocalDpi xmlns:a14="http://schemas.microsoft.com/office/drawing/2010/main"/>
              </a:ext>
            </a:extLst>
          </a:blip>
          <a:stretch>
            <a:fillRect/>
          </a:stretch>
        </p:blipFill>
        <p:spPr>
          <a:xfrm>
            <a:off x="4415143" y="104379"/>
            <a:ext cx="578090" cy="694770"/>
          </a:xfrm>
          <a:prstGeom prst="rect">
            <a:avLst/>
          </a:prstGeom>
        </p:spPr>
      </p:pic>
      <p:cxnSp>
        <p:nvCxnSpPr>
          <p:cNvPr id="37" name="Elbow Connector 36"/>
          <p:cNvCxnSpPr>
            <a:stCxn id="32" idx="0"/>
            <a:endCxn id="43" idx="0"/>
          </p:cNvCxnSpPr>
          <p:nvPr/>
        </p:nvCxnSpPr>
        <p:spPr>
          <a:xfrm rot="5400000" flipH="1" flipV="1">
            <a:off x="6062763" y="154228"/>
            <a:ext cx="8546" cy="6370033"/>
          </a:xfrm>
          <a:prstGeom prst="bentConnector3">
            <a:avLst>
              <a:gd name="adj1" fmla="val 217492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437639" y="2152976"/>
            <a:ext cx="1554480" cy="874922"/>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103561" y="2167056"/>
            <a:ext cx="1579283" cy="874308"/>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ine 100"/>
          <p:cNvSpPr>
            <a:spLocks noChangeShapeType="1"/>
          </p:cNvSpPr>
          <p:nvPr/>
        </p:nvSpPr>
        <p:spPr bwMode="auto">
          <a:xfrm flipH="1">
            <a:off x="9245877" y="3498331"/>
            <a:ext cx="5394" cy="1114525"/>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sp>
        <p:nvSpPr>
          <p:cNvPr id="41" name="Line 100"/>
          <p:cNvSpPr>
            <a:spLocks noChangeShapeType="1"/>
          </p:cNvSpPr>
          <p:nvPr/>
        </p:nvSpPr>
        <p:spPr bwMode="auto">
          <a:xfrm flipH="1">
            <a:off x="6005487" y="3498331"/>
            <a:ext cx="5394" cy="1114525"/>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latin typeface="Calibri" pitchFamily="34" charset="0"/>
              <a:cs typeface="Calibri" pitchFamily="34" charset="0"/>
            </a:endParaRPr>
          </a:p>
        </p:txBody>
      </p:sp>
      <p:grpSp>
        <p:nvGrpSpPr>
          <p:cNvPr id="42" name="Group 41"/>
          <p:cNvGrpSpPr/>
          <p:nvPr/>
        </p:nvGrpSpPr>
        <p:grpSpPr>
          <a:xfrm>
            <a:off x="8727484" y="3334971"/>
            <a:ext cx="1049138" cy="821311"/>
            <a:chOff x="4322875" y="3423162"/>
            <a:chExt cx="1049138" cy="821311"/>
          </a:xfrm>
        </p:grpSpPr>
        <p:pic>
          <p:nvPicPr>
            <p:cNvPr id="43"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322875" y="3423162"/>
              <a:ext cx="1049138" cy="77724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3" descr="Marine Corps Officer Lt Colonel"/>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375431" y="3880061"/>
              <a:ext cx="168360" cy="161608"/>
            </a:xfrm>
            <a:prstGeom prst="rect">
              <a:avLst/>
            </a:prstGeom>
            <a:noFill/>
            <a:ln w="9525">
              <a:noFill/>
              <a:miter lim="800000"/>
              <a:headEnd/>
              <a:tailEnd/>
            </a:ln>
          </p:spPr>
        </p:pic>
        <p:sp>
          <p:nvSpPr>
            <p:cNvPr id="45" name="Rectangle 44"/>
            <p:cNvSpPr/>
            <p:nvPr/>
          </p:nvSpPr>
          <p:spPr>
            <a:xfrm>
              <a:off x="4331877" y="3967474"/>
              <a:ext cx="689612" cy="276999"/>
            </a:xfrm>
            <a:prstGeom prst="rect">
              <a:avLst/>
            </a:prstGeom>
            <a:ln>
              <a:noFill/>
            </a:ln>
          </p:spPr>
          <p:txBody>
            <a:bodyPr wrap="none">
              <a:spAutoFit/>
            </a:bodyPr>
            <a:lstStyle/>
            <a:p>
              <a:pPr algn="ctr" fontAlgn="base">
                <a:spcBef>
                  <a:spcPct val="0"/>
                </a:spcBef>
                <a:spcAft>
                  <a:spcPct val="0"/>
                </a:spcAft>
              </a:pPr>
              <a:r>
                <a:rPr lang="en-US" sz="1200" b="1" dirty="0" smtClean="0">
                  <a:solidFill>
                    <a:srgbClr val="FFFF00"/>
                  </a:solidFill>
                  <a:latin typeface="Calibri" pitchFamily="34" charset="0"/>
                  <a:cs typeface="Calibri" pitchFamily="34" charset="0"/>
                </a:rPr>
                <a:t>3d MRB</a:t>
              </a:r>
              <a:endParaRPr lang="en-US" sz="1200" b="1" dirty="0">
                <a:solidFill>
                  <a:srgbClr val="FFFF00"/>
                </a:solidFill>
                <a:latin typeface="Calibri" pitchFamily="34" charset="0"/>
                <a:cs typeface="Calibri" pitchFamily="34" charset="0"/>
              </a:endParaRPr>
            </a:p>
          </p:txBody>
        </p:sp>
      </p:grpSp>
      <p:grpSp>
        <p:nvGrpSpPr>
          <p:cNvPr id="46" name="Group 45"/>
          <p:cNvGrpSpPr/>
          <p:nvPr/>
        </p:nvGrpSpPr>
        <p:grpSpPr>
          <a:xfrm>
            <a:off x="5472061" y="3334971"/>
            <a:ext cx="1084723" cy="815040"/>
            <a:chOff x="2577190" y="2195705"/>
            <a:chExt cx="1084723" cy="815040"/>
          </a:xfrm>
        </p:grpSpPr>
        <p:pic>
          <p:nvPicPr>
            <p:cNvPr id="47" name="Picture 6"/>
            <p:cNvPicPr>
              <a:picLocks noChangeArrowheads="1"/>
            </p:cNvPicPr>
            <p:nvPr/>
          </p:nvPicPr>
          <p:blipFill>
            <a:blip r:embed="rId14" cstate="email">
              <a:extLst>
                <a:ext uri="{28A0092B-C50C-407E-A947-70E740481C1C}">
                  <a14:useLocalDpi xmlns:a14="http://schemas.microsoft.com/office/drawing/2010/main"/>
                </a:ext>
              </a:extLst>
            </a:blip>
            <a:stretch>
              <a:fillRect/>
            </a:stretch>
          </p:blipFill>
          <p:spPr bwMode="auto">
            <a:xfrm>
              <a:off x="2591049" y="2195705"/>
              <a:ext cx="1070864" cy="77724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13" descr="Marine Corps Officer Lt Colonel"/>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615523" y="2610708"/>
              <a:ext cx="152400" cy="177800"/>
            </a:xfrm>
            <a:prstGeom prst="rect">
              <a:avLst/>
            </a:prstGeom>
            <a:noFill/>
            <a:ln w="9525">
              <a:noFill/>
              <a:miter lim="800000"/>
              <a:headEnd/>
              <a:tailEnd/>
            </a:ln>
          </p:spPr>
        </p:pic>
        <p:sp>
          <p:nvSpPr>
            <p:cNvPr id="49" name="Rectangle 48"/>
            <p:cNvSpPr/>
            <p:nvPr/>
          </p:nvSpPr>
          <p:spPr>
            <a:xfrm>
              <a:off x="2577190" y="2733746"/>
              <a:ext cx="689612" cy="276999"/>
            </a:xfrm>
            <a:prstGeom prst="rect">
              <a:avLst/>
            </a:prstGeom>
          </p:spPr>
          <p:txBody>
            <a:bodyPr wrap="none">
              <a:spAutoFit/>
            </a:bodyPr>
            <a:lstStyle/>
            <a:p>
              <a:pPr algn="ctr" fontAlgn="base">
                <a:spcBef>
                  <a:spcPct val="0"/>
                </a:spcBef>
                <a:spcAft>
                  <a:spcPct val="0"/>
                </a:spcAft>
              </a:pPr>
              <a:r>
                <a:rPr lang="en-US" sz="1200" b="1" dirty="0">
                  <a:solidFill>
                    <a:srgbClr val="FFFF00"/>
                  </a:solidFill>
                  <a:latin typeface="Calibri" pitchFamily="34" charset="0"/>
                  <a:cs typeface="Calibri" pitchFamily="34" charset="0"/>
                </a:rPr>
                <a:t>2</a:t>
              </a:r>
              <a:r>
                <a:rPr lang="en-US" sz="1200" b="1" dirty="0" smtClean="0">
                  <a:solidFill>
                    <a:srgbClr val="FFFF00"/>
                  </a:solidFill>
                  <a:latin typeface="Calibri" pitchFamily="34" charset="0"/>
                  <a:cs typeface="Calibri" pitchFamily="34" charset="0"/>
                </a:rPr>
                <a:t>d MRB</a:t>
              </a:r>
              <a:endParaRPr lang="en-US" sz="1200" b="1" dirty="0">
                <a:solidFill>
                  <a:srgbClr val="FFFF00"/>
                </a:solidFill>
                <a:latin typeface="Calibri" pitchFamily="34" charset="0"/>
                <a:cs typeface="Calibri" pitchFamily="34" charset="0"/>
              </a:endParaRPr>
            </a:p>
          </p:txBody>
        </p:sp>
      </p:grpSp>
      <p:pic>
        <p:nvPicPr>
          <p:cNvPr id="2" name="Picture 1"/>
          <p:cNvPicPr>
            <a:picLocks noChangeAspect="1"/>
          </p:cNvPicPr>
          <p:nvPr/>
        </p:nvPicPr>
        <p:blipFill>
          <a:blip r:embed="rId16"/>
          <a:stretch>
            <a:fillRect/>
          </a:stretch>
        </p:blipFill>
        <p:spPr>
          <a:xfrm>
            <a:off x="2475158" y="4197249"/>
            <a:ext cx="8163252" cy="2170364"/>
          </a:xfrm>
          <a:prstGeom prst="rect">
            <a:avLst/>
          </a:prstGeom>
        </p:spPr>
      </p:pic>
    </p:spTree>
    <p:extLst>
      <p:ext uri="{BB962C8B-B14F-4D97-AF65-F5344CB8AC3E}">
        <p14:creationId xmlns:p14="http://schemas.microsoft.com/office/powerpoint/2010/main" val="209515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flipV="1">
            <a:off x="8025819" y="4276780"/>
            <a:ext cx="0" cy="1102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779590" y="4277321"/>
            <a:ext cx="0" cy="1102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0367805" y="4268769"/>
            <a:ext cx="0" cy="1102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509166" y="4268085"/>
            <a:ext cx="0" cy="1102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450842" y="3405761"/>
            <a:ext cx="273472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13557" y="2400716"/>
            <a:ext cx="0" cy="18680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152736" y="2537487"/>
            <a:ext cx="257387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249591" y="1686143"/>
            <a:ext cx="273472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3509166" y="4268085"/>
            <a:ext cx="68586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2866621" y="1048020"/>
            <a:ext cx="2258634" cy="2967950"/>
          </a:xfrm>
          <a:prstGeom prst="roundRect">
            <a:avLst>
              <a:gd name="adj" fmla="val 782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000" b="1" u="sng" dirty="0">
                <a:solidFill>
                  <a:srgbClr val="FFFF00"/>
                </a:solidFill>
                <a:effectLst>
                  <a:outerShdw blurRad="38100" dist="38100" dir="2700000" algn="tl">
                    <a:srgbClr val="000000">
                      <a:alpha val="43137"/>
                    </a:srgbClr>
                  </a:outerShdw>
                </a:effectLst>
              </a:rPr>
              <a:t>Enabling </a:t>
            </a:r>
            <a:r>
              <a:rPr lang="en-US" sz="1000" b="1" u="sng" dirty="0" smtClean="0">
                <a:solidFill>
                  <a:srgbClr val="FFFF00"/>
                </a:solidFill>
                <a:effectLst>
                  <a:outerShdw blurRad="38100" dist="38100" dir="2700000" algn="tl">
                    <a:srgbClr val="000000">
                      <a:alpha val="43137"/>
                    </a:srgbClr>
                  </a:outerShdw>
                </a:effectLst>
              </a:rPr>
              <a:t>Capability</a:t>
            </a:r>
          </a:p>
          <a:p>
            <a:pPr lvl="0" algn="ctr">
              <a:defRPr/>
            </a:pPr>
            <a:endParaRPr lang="en-US" sz="100" b="1" u="sng" dirty="0">
              <a:solidFill>
                <a:srgbClr val="FFFF00"/>
              </a:solidFill>
              <a:effectLst>
                <a:outerShdw blurRad="38100" dist="38100" dir="2700000" algn="tl">
                  <a:srgbClr val="000000">
                    <a:alpha val="43137"/>
                  </a:srgbClr>
                </a:outerShdw>
              </a:effectLst>
            </a:endParaRPr>
          </a:p>
          <a:p>
            <a:pPr lvl="0" algn="ctr">
              <a:defRPr/>
            </a:pPr>
            <a:endParaRPr lang="en-US" sz="100" b="1" u="sng" dirty="0">
              <a:solidFill>
                <a:srgbClr val="FFFF00"/>
              </a:solidFill>
              <a:effectLst>
                <a:outerShdw blurRad="38100" dist="38100" dir="2700000" algn="tl">
                  <a:srgbClr val="000000">
                    <a:alpha val="43137"/>
                  </a:srgbClr>
                </a:outerShdw>
              </a:effectLst>
            </a:endParaRPr>
          </a:p>
          <a:p>
            <a:pPr lvl="0" algn="ctr"/>
            <a:r>
              <a:rPr lang="en-US" sz="900" b="1" dirty="0">
                <a:solidFill>
                  <a:srgbClr val="FFFF00"/>
                </a:solidFill>
              </a:rPr>
              <a:t>Combat Support</a:t>
            </a:r>
          </a:p>
          <a:p>
            <a:pPr lvl="0" algn="ctr"/>
            <a:r>
              <a:rPr lang="en-US" sz="900" b="1" dirty="0">
                <a:solidFill>
                  <a:prstClr val="black"/>
                </a:solidFill>
              </a:rPr>
              <a:t>EOD Technicians (x 4)</a:t>
            </a:r>
          </a:p>
          <a:p>
            <a:pPr lvl="0" algn="ctr"/>
            <a:r>
              <a:rPr lang="en-US" sz="900" b="1" dirty="0">
                <a:solidFill>
                  <a:prstClr val="black"/>
                </a:solidFill>
              </a:rPr>
              <a:t>Joint Terminal Air Controller (x 3)</a:t>
            </a:r>
          </a:p>
          <a:p>
            <a:pPr lvl="0" algn="ctr"/>
            <a:r>
              <a:rPr lang="en-US" sz="900" b="1" dirty="0">
                <a:solidFill>
                  <a:prstClr val="black"/>
                </a:solidFill>
              </a:rPr>
              <a:t>Multi-purpose Canine Teams (x 2)</a:t>
            </a:r>
          </a:p>
          <a:p>
            <a:pPr lvl="0" algn="ctr"/>
            <a:endParaRPr lang="en-US" sz="700" b="1" dirty="0">
              <a:solidFill>
                <a:srgbClr val="FFFF00"/>
              </a:solidFill>
            </a:endParaRPr>
          </a:p>
          <a:p>
            <a:pPr lvl="0" algn="ctr"/>
            <a:r>
              <a:rPr lang="en-US" sz="900" b="1" dirty="0">
                <a:solidFill>
                  <a:srgbClr val="FFFF00"/>
                </a:solidFill>
              </a:rPr>
              <a:t>Combat Service Support</a:t>
            </a:r>
          </a:p>
          <a:p>
            <a:pPr lvl="0" algn="ctr"/>
            <a:r>
              <a:rPr lang="en-US" sz="900" b="1" dirty="0">
                <a:solidFill>
                  <a:prstClr val="black"/>
                </a:solidFill>
              </a:rPr>
              <a:t>Logistics Officer</a:t>
            </a:r>
          </a:p>
          <a:p>
            <a:pPr lvl="0" algn="ctr"/>
            <a:r>
              <a:rPr lang="en-US" sz="900" b="1" dirty="0">
                <a:solidFill>
                  <a:prstClr val="black"/>
                </a:solidFill>
              </a:rPr>
              <a:t>Logistics Chief</a:t>
            </a:r>
          </a:p>
          <a:p>
            <a:pPr lvl="0" algn="ctr"/>
            <a:r>
              <a:rPr lang="en-US" sz="900" b="1" dirty="0">
                <a:solidFill>
                  <a:prstClr val="black"/>
                </a:solidFill>
              </a:rPr>
              <a:t>Riggers (x 2)</a:t>
            </a:r>
          </a:p>
          <a:p>
            <a:pPr lvl="0" algn="ctr"/>
            <a:r>
              <a:rPr lang="en-US" sz="900" b="1" dirty="0">
                <a:solidFill>
                  <a:prstClr val="black"/>
                </a:solidFill>
              </a:rPr>
              <a:t>Supply Administrators (x 2)</a:t>
            </a:r>
          </a:p>
          <a:p>
            <a:pPr lvl="0" algn="ctr"/>
            <a:r>
              <a:rPr lang="en-US" sz="900" b="1" dirty="0">
                <a:solidFill>
                  <a:prstClr val="black"/>
                </a:solidFill>
              </a:rPr>
              <a:t>Boat Mechanics (x 2)</a:t>
            </a:r>
          </a:p>
          <a:p>
            <a:pPr lvl="0" algn="ctr"/>
            <a:r>
              <a:rPr lang="en-US" sz="900" b="1" dirty="0">
                <a:solidFill>
                  <a:prstClr val="black"/>
                </a:solidFill>
              </a:rPr>
              <a:t>Electrician</a:t>
            </a:r>
          </a:p>
          <a:p>
            <a:pPr lvl="0" algn="ctr"/>
            <a:r>
              <a:rPr lang="en-US" sz="900" b="1" dirty="0">
                <a:solidFill>
                  <a:prstClr val="black"/>
                </a:solidFill>
              </a:rPr>
              <a:t>Generator Mechanic</a:t>
            </a:r>
          </a:p>
          <a:p>
            <a:pPr lvl="0" algn="ctr"/>
            <a:r>
              <a:rPr lang="en-US" sz="900" b="1" dirty="0">
                <a:solidFill>
                  <a:prstClr val="black"/>
                </a:solidFill>
              </a:rPr>
              <a:t>Precision Weapons Technician</a:t>
            </a:r>
          </a:p>
          <a:p>
            <a:pPr lvl="0" algn="ctr"/>
            <a:r>
              <a:rPr lang="en-US" sz="900" b="1" dirty="0">
                <a:solidFill>
                  <a:prstClr val="black"/>
                </a:solidFill>
              </a:rPr>
              <a:t>Embarkation Specialist</a:t>
            </a:r>
          </a:p>
          <a:p>
            <a:pPr lvl="0" algn="ctr"/>
            <a:r>
              <a:rPr lang="en-US" sz="900" b="1" dirty="0">
                <a:solidFill>
                  <a:prstClr val="black"/>
                </a:solidFill>
              </a:rPr>
              <a:t>Motor Transport Maintainers (x 2)</a:t>
            </a:r>
          </a:p>
          <a:p>
            <a:pPr lvl="0" algn="ctr"/>
            <a:r>
              <a:rPr lang="en-US" sz="900" b="1" dirty="0">
                <a:solidFill>
                  <a:prstClr val="black"/>
                </a:solidFill>
              </a:rPr>
              <a:t>Ammunition Technician</a:t>
            </a:r>
          </a:p>
        </p:txBody>
      </p:sp>
      <p:sp>
        <p:nvSpPr>
          <p:cNvPr id="89" name="Rounded Rectangle 88"/>
          <p:cNvSpPr/>
          <p:nvPr/>
        </p:nvSpPr>
        <p:spPr>
          <a:xfrm>
            <a:off x="5478518" y="1048020"/>
            <a:ext cx="2880360" cy="2639128"/>
          </a:xfrm>
          <a:prstGeom prst="roundRect">
            <a:avLst>
              <a:gd name="adj" fmla="val 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1100" b="1" u="sng" dirty="0">
                <a:solidFill>
                  <a:srgbClr val="FFFF00"/>
                </a:solidFill>
                <a:effectLst>
                  <a:outerShdw blurRad="38100" dist="38100" dir="2700000" algn="tl">
                    <a:srgbClr val="000000">
                      <a:alpha val="43137"/>
                    </a:srgbClr>
                  </a:outerShdw>
                </a:effectLst>
              </a:rPr>
              <a:t>Marine Special Operations </a:t>
            </a:r>
            <a:r>
              <a:rPr lang="en-US" sz="1100" b="1" u="sng" dirty="0" smtClean="0">
                <a:solidFill>
                  <a:srgbClr val="FFFF00"/>
                </a:solidFill>
                <a:effectLst>
                  <a:outerShdw blurRad="38100" dist="38100" dir="2700000" algn="tl">
                    <a:srgbClr val="000000">
                      <a:alpha val="43137"/>
                    </a:srgbClr>
                  </a:outerShdw>
                </a:effectLst>
              </a:rPr>
              <a:t>Company Headquarters</a:t>
            </a:r>
            <a:endParaRPr lang="en-US" sz="1100" b="1" u="sng" dirty="0">
              <a:solidFill>
                <a:srgbClr val="FFFF00"/>
              </a:solidFill>
              <a:effectLst>
                <a:outerShdw blurRad="38100" dist="38100" dir="2700000" algn="tl">
                  <a:srgbClr val="000000">
                    <a:alpha val="43137"/>
                  </a:srgbClr>
                </a:outerShdw>
              </a:effectLst>
            </a:endParaRPr>
          </a:p>
          <a:p>
            <a:pPr lvl="0" algn="ctr">
              <a:defRPr/>
            </a:pPr>
            <a:endParaRPr lang="en-US" sz="900" b="1" u="sng" dirty="0">
              <a:solidFill>
                <a:srgbClr val="FFFF00"/>
              </a:solidFill>
              <a:effectLst>
                <a:outerShdw blurRad="38100" dist="38100" dir="2700000" algn="tl">
                  <a:srgbClr val="000000">
                    <a:alpha val="43137"/>
                  </a:srgbClr>
                </a:outerShdw>
              </a:effectLst>
            </a:endParaRPr>
          </a:p>
          <a:p>
            <a:pPr lvl="0" algn="ctr">
              <a:defRPr/>
            </a:pPr>
            <a:r>
              <a:rPr lang="en-US" sz="900" b="1" dirty="0">
                <a:solidFill>
                  <a:prstClr val="black"/>
                </a:solidFill>
              </a:rPr>
              <a:t>Commanding </a:t>
            </a:r>
            <a:r>
              <a:rPr lang="en-US" sz="900" b="1" dirty="0" smtClean="0">
                <a:solidFill>
                  <a:prstClr val="black"/>
                </a:solidFill>
              </a:rPr>
              <a:t>Officer (Major)</a:t>
            </a:r>
            <a:endParaRPr lang="en-US" sz="900" b="1" dirty="0">
              <a:solidFill>
                <a:prstClr val="black"/>
              </a:solidFill>
            </a:endParaRPr>
          </a:p>
          <a:p>
            <a:pPr lvl="0" algn="ctr">
              <a:defRPr/>
            </a:pPr>
            <a:r>
              <a:rPr lang="en-US" sz="900" b="1" dirty="0">
                <a:solidFill>
                  <a:prstClr val="black"/>
                </a:solidFill>
              </a:rPr>
              <a:t>Executive </a:t>
            </a:r>
            <a:r>
              <a:rPr lang="en-US" sz="900" b="1" dirty="0" smtClean="0">
                <a:solidFill>
                  <a:prstClr val="black"/>
                </a:solidFill>
              </a:rPr>
              <a:t>Officer (Captain) </a:t>
            </a:r>
            <a:endParaRPr lang="en-US" sz="900" b="1" dirty="0">
              <a:solidFill>
                <a:prstClr val="black"/>
              </a:solidFill>
            </a:endParaRPr>
          </a:p>
          <a:p>
            <a:pPr lvl="0" algn="ctr">
              <a:defRPr/>
            </a:pPr>
            <a:r>
              <a:rPr lang="en-US" sz="900" b="1" dirty="0">
                <a:solidFill>
                  <a:prstClr val="black"/>
                </a:solidFill>
              </a:rPr>
              <a:t>Senior Enlisted Advisor </a:t>
            </a:r>
            <a:r>
              <a:rPr lang="en-US" sz="900" b="1" dirty="0" smtClean="0">
                <a:solidFill>
                  <a:prstClr val="black"/>
                </a:solidFill>
              </a:rPr>
              <a:t>(First Sergeant)</a:t>
            </a:r>
          </a:p>
          <a:p>
            <a:pPr lvl="0" algn="ctr">
              <a:defRPr/>
            </a:pPr>
            <a:r>
              <a:rPr lang="en-US" sz="900" b="1" dirty="0" smtClean="0">
                <a:solidFill>
                  <a:prstClr val="black"/>
                </a:solidFill>
              </a:rPr>
              <a:t>Administrator  (Corporal)</a:t>
            </a:r>
            <a:endParaRPr lang="en-US" sz="900" b="1" dirty="0">
              <a:solidFill>
                <a:prstClr val="black"/>
              </a:solidFill>
            </a:endParaRPr>
          </a:p>
          <a:p>
            <a:pPr lvl="0" algn="ctr">
              <a:defRPr/>
            </a:pPr>
            <a:r>
              <a:rPr lang="en-US" sz="900" b="1" dirty="0">
                <a:solidFill>
                  <a:prstClr val="black"/>
                </a:solidFill>
              </a:rPr>
              <a:t>Intelligence Officer </a:t>
            </a:r>
            <a:r>
              <a:rPr lang="en-US" sz="900" b="1" dirty="0" smtClean="0">
                <a:solidFill>
                  <a:prstClr val="black"/>
                </a:solidFill>
              </a:rPr>
              <a:t> (Captain)</a:t>
            </a:r>
          </a:p>
          <a:p>
            <a:pPr lvl="0" algn="ctr">
              <a:defRPr/>
            </a:pPr>
            <a:r>
              <a:rPr lang="en-US" sz="900" b="1" dirty="0" smtClean="0">
                <a:solidFill>
                  <a:prstClr val="black"/>
                </a:solidFill>
              </a:rPr>
              <a:t>Operations </a:t>
            </a:r>
            <a:r>
              <a:rPr lang="en-US" sz="900" b="1" dirty="0">
                <a:solidFill>
                  <a:prstClr val="black"/>
                </a:solidFill>
              </a:rPr>
              <a:t>Chief </a:t>
            </a:r>
            <a:r>
              <a:rPr lang="en-US" sz="900" b="1" dirty="0" smtClean="0">
                <a:solidFill>
                  <a:prstClr val="black"/>
                </a:solidFill>
              </a:rPr>
              <a:t>(Master Sergeant)</a:t>
            </a:r>
            <a:endParaRPr lang="en-US" sz="900" b="1" dirty="0">
              <a:solidFill>
                <a:prstClr val="black"/>
              </a:solidFill>
            </a:endParaRPr>
          </a:p>
          <a:p>
            <a:pPr lvl="0" algn="ctr">
              <a:defRPr/>
            </a:pPr>
            <a:r>
              <a:rPr lang="en-US" sz="900" b="1" dirty="0">
                <a:solidFill>
                  <a:prstClr val="black"/>
                </a:solidFill>
              </a:rPr>
              <a:t>Operations </a:t>
            </a:r>
            <a:r>
              <a:rPr lang="en-US" sz="900" b="1" dirty="0" smtClean="0">
                <a:solidFill>
                  <a:prstClr val="black"/>
                </a:solidFill>
              </a:rPr>
              <a:t> (Gunnery Sergeant)</a:t>
            </a:r>
          </a:p>
          <a:p>
            <a:pPr lvl="0" algn="ctr">
              <a:defRPr/>
            </a:pPr>
            <a:r>
              <a:rPr lang="en-US" sz="900" b="1" dirty="0" smtClean="0">
                <a:solidFill>
                  <a:prstClr val="black"/>
                </a:solidFill>
              </a:rPr>
              <a:t>Air Officer (Captain)</a:t>
            </a:r>
            <a:endParaRPr lang="en-US" sz="900" b="1" dirty="0">
              <a:solidFill>
                <a:prstClr val="black"/>
              </a:solidFill>
            </a:endParaRPr>
          </a:p>
          <a:p>
            <a:pPr lvl="0" algn="ctr">
              <a:defRPr/>
            </a:pPr>
            <a:r>
              <a:rPr lang="en-US" sz="900" b="1" dirty="0">
                <a:solidFill>
                  <a:prstClr val="black"/>
                </a:solidFill>
              </a:rPr>
              <a:t>Logistics Chief </a:t>
            </a:r>
            <a:r>
              <a:rPr lang="en-US" sz="900" b="1" dirty="0" smtClean="0">
                <a:solidFill>
                  <a:prstClr val="black"/>
                </a:solidFill>
              </a:rPr>
              <a:t>(Gunnery Sergeant)</a:t>
            </a:r>
          </a:p>
          <a:p>
            <a:pPr lvl="0" algn="ctr">
              <a:defRPr/>
            </a:pPr>
            <a:r>
              <a:rPr lang="en-US" sz="900" b="1" dirty="0" smtClean="0">
                <a:solidFill>
                  <a:prstClr val="black"/>
                </a:solidFill>
              </a:rPr>
              <a:t>Communications Chief (Gunnery Sergeant)</a:t>
            </a:r>
          </a:p>
          <a:p>
            <a:pPr lvl="0" algn="ctr">
              <a:defRPr/>
            </a:pPr>
            <a:r>
              <a:rPr lang="en-US" sz="900" b="1" dirty="0" smtClean="0">
                <a:solidFill>
                  <a:prstClr val="black"/>
                </a:solidFill>
              </a:rPr>
              <a:t>Radio Operator (Sergeant)</a:t>
            </a:r>
            <a:endParaRPr lang="en-US" sz="900" b="1" dirty="0">
              <a:solidFill>
                <a:prstClr val="black"/>
              </a:solidFill>
            </a:endParaRPr>
          </a:p>
          <a:p>
            <a:pPr lvl="0" algn="ctr">
              <a:defRPr/>
            </a:pPr>
            <a:r>
              <a:rPr lang="en-US" sz="900" b="1" dirty="0">
                <a:solidFill>
                  <a:prstClr val="black"/>
                </a:solidFill>
              </a:rPr>
              <a:t>Medical Chief </a:t>
            </a:r>
            <a:r>
              <a:rPr lang="en-US" sz="900" b="1" dirty="0" smtClean="0">
                <a:solidFill>
                  <a:prstClr val="black"/>
                </a:solidFill>
              </a:rPr>
              <a:t>(</a:t>
            </a:r>
            <a:r>
              <a:rPr lang="en-US" sz="900" b="1" dirty="0" err="1" smtClean="0">
                <a:solidFill>
                  <a:prstClr val="black"/>
                </a:solidFill>
              </a:rPr>
              <a:t>Hospitalman</a:t>
            </a:r>
            <a:r>
              <a:rPr lang="en-US" sz="900" b="1" dirty="0" smtClean="0">
                <a:solidFill>
                  <a:prstClr val="black"/>
                </a:solidFill>
              </a:rPr>
              <a:t> Chief)</a:t>
            </a:r>
          </a:p>
        </p:txBody>
      </p:sp>
      <p:sp>
        <p:nvSpPr>
          <p:cNvPr id="90" name="Rounded Rectangle 89"/>
          <p:cNvSpPr/>
          <p:nvPr/>
        </p:nvSpPr>
        <p:spPr>
          <a:xfrm>
            <a:off x="8712141" y="1067476"/>
            <a:ext cx="2425503" cy="1241071"/>
          </a:xfrm>
          <a:prstGeom prst="roundRect">
            <a:avLst>
              <a:gd name="adj" fmla="val 491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000" b="1" u="sng" dirty="0">
                <a:solidFill>
                  <a:srgbClr val="FFFF00"/>
                </a:solidFill>
                <a:effectLst>
                  <a:outerShdw blurRad="38100" dist="38100" dir="2700000" algn="tl">
                    <a:srgbClr val="000000">
                      <a:alpha val="43137"/>
                    </a:srgbClr>
                  </a:outerShdw>
                </a:effectLst>
              </a:rPr>
              <a:t>Intelligence Direct Support Team </a:t>
            </a:r>
          </a:p>
          <a:p>
            <a:pPr lvl="0" algn="ctr"/>
            <a:endParaRPr lang="en-US" sz="100" b="1" dirty="0">
              <a:solidFill>
                <a:prstClr val="black"/>
              </a:solidFill>
            </a:endParaRPr>
          </a:p>
          <a:p>
            <a:pPr lvl="0" algn="ctr"/>
            <a:r>
              <a:rPr lang="en-US" sz="900" b="1" dirty="0">
                <a:solidFill>
                  <a:prstClr val="black"/>
                </a:solidFill>
              </a:rPr>
              <a:t>Officer in Charge</a:t>
            </a:r>
          </a:p>
          <a:p>
            <a:pPr lvl="0" algn="ctr"/>
            <a:r>
              <a:rPr lang="en-US" sz="900" b="1" dirty="0">
                <a:solidFill>
                  <a:prstClr val="black"/>
                </a:solidFill>
              </a:rPr>
              <a:t>Human Intelligence Officer</a:t>
            </a:r>
          </a:p>
          <a:p>
            <a:pPr lvl="0" algn="ctr"/>
            <a:r>
              <a:rPr lang="en-US" sz="900" b="1" dirty="0">
                <a:solidFill>
                  <a:prstClr val="black"/>
                </a:solidFill>
              </a:rPr>
              <a:t>Human Intelligence Specialists (x 4)</a:t>
            </a:r>
          </a:p>
          <a:p>
            <a:pPr lvl="0" algn="ctr"/>
            <a:r>
              <a:rPr lang="en-US" sz="900" b="1" dirty="0">
                <a:solidFill>
                  <a:prstClr val="black"/>
                </a:solidFill>
              </a:rPr>
              <a:t>Signals Intelligence Specialists (x 8)</a:t>
            </a:r>
          </a:p>
          <a:p>
            <a:pPr lvl="0" algn="ctr"/>
            <a:r>
              <a:rPr lang="en-US" sz="900" b="1" dirty="0">
                <a:solidFill>
                  <a:prstClr val="black"/>
                </a:solidFill>
              </a:rPr>
              <a:t>Intelligence Analysts (x 5)</a:t>
            </a:r>
          </a:p>
          <a:p>
            <a:pPr lvl="0" algn="ctr"/>
            <a:r>
              <a:rPr lang="en-US" sz="900" b="1" dirty="0">
                <a:solidFill>
                  <a:prstClr val="black"/>
                </a:solidFill>
              </a:rPr>
              <a:t>Geospatial Intelligence Specialists (x 2)</a:t>
            </a:r>
          </a:p>
        </p:txBody>
      </p:sp>
      <p:sp>
        <p:nvSpPr>
          <p:cNvPr id="91" name="Rounded Rectangle 90"/>
          <p:cNvSpPr/>
          <p:nvPr/>
        </p:nvSpPr>
        <p:spPr>
          <a:xfrm>
            <a:off x="8712141" y="2765510"/>
            <a:ext cx="2425503" cy="1255101"/>
          </a:xfrm>
          <a:prstGeom prst="roundRect">
            <a:avLst>
              <a:gd name="adj" fmla="val 736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u="sng" dirty="0">
                <a:solidFill>
                  <a:srgbClr val="FFFF00"/>
                </a:solidFill>
                <a:effectLst>
                  <a:outerShdw blurRad="38100" dist="38100" dir="2700000" algn="tl">
                    <a:srgbClr val="000000">
                      <a:alpha val="43137"/>
                    </a:srgbClr>
                  </a:outerShdw>
                </a:effectLst>
              </a:rPr>
              <a:t>Command, Control, Communications, Computers Support Team</a:t>
            </a:r>
          </a:p>
          <a:p>
            <a:pPr lvl="0" algn="ctr"/>
            <a:endParaRPr lang="en-US" sz="100" b="1" dirty="0">
              <a:solidFill>
                <a:prstClr val="black"/>
              </a:solidFill>
            </a:endParaRPr>
          </a:p>
          <a:p>
            <a:pPr lvl="0" algn="ctr"/>
            <a:r>
              <a:rPr lang="en-US" sz="900" b="1" dirty="0">
                <a:solidFill>
                  <a:prstClr val="black"/>
                </a:solidFill>
              </a:rPr>
              <a:t>Data Chief</a:t>
            </a:r>
          </a:p>
          <a:p>
            <a:pPr lvl="0" algn="ctr"/>
            <a:r>
              <a:rPr lang="en-US" sz="900" b="1" dirty="0">
                <a:solidFill>
                  <a:prstClr val="black"/>
                </a:solidFill>
              </a:rPr>
              <a:t>Data Specialists (x 6)</a:t>
            </a:r>
          </a:p>
          <a:p>
            <a:pPr lvl="0" algn="ctr"/>
            <a:r>
              <a:rPr lang="en-US" sz="900" b="1" dirty="0">
                <a:solidFill>
                  <a:prstClr val="black"/>
                </a:solidFill>
              </a:rPr>
              <a:t>Satellite Specialist</a:t>
            </a:r>
          </a:p>
          <a:p>
            <a:pPr lvl="0" algn="ctr"/>
            <a:r>
              <a:rPr lang="en-US" sz="900" b="1" dirty="0">
                <a:solidFill>
                  <a:prstClr val="black"/>
                </a:solidFill>
              </a:rPr>
              <a:t>Radio Operator</a:t>
            </a:r>
          </a:p>
          <a:p>
            <a:pPr lvl="0" algn="ctr"/>
            <a:r>
              <a:rPr lang="en-US" sz="900" b="1" dirty="0">
                <a:solidFill>
                  <a:prstClr val="black"/>
                </a:solidFill>
              </a:rPr>
              <a:t>Maintenance Specialist</a:t>
            </a:r>
          </a:p>
        </p:txBody>
      </p:sp>
      <p:sp>
        <p:nvSpPr>
          <p:cNvPr id="92" name="Rounded Rectangle 91"/>
          <p:cNvSpPr/>
          <p:nvPr/>
        </p:nvSpPr>
        <p:spPr>
          <a:xfrm>
            <a:off x="2435646" y="4446505"/>
            <a:ext cx="2145563" cy="1569019"/>
          </a:xfrm>
          <a:prstGeom prst="roundRect">
            <a:avLst>
              <a:gd name="adj" fmla="val 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sz="900" b="1" u="sng" dirty="0">
                <a:solidFill>
                  <a:srgbClr val="FFFF00"/>
                </a:solidFill>
                <a:effectLst>
                  <a:outerShdw blurRad="38100" dist="38100" dir="2700000" algn="tl">
                    <a:srgbClr val="000000">
                      <a:alpha val="43137"/>
                    </a:srgbClr>
                  </a:outerShdw>
                </a:effectLst>
              </a:rPr>
              <a:t>Marine Special Operations Team</a:t>
            </a:r>
          </a:p>
          <a:p>
            <a:pPr lvl="0" algn="ctr"/>
            <a:endParaRPr lang="en-US" sz="100" b="1" u="sng" dirty="0">
              <a:solidFill>
                <a:srgbClr val="FF0000"/>
              </a:solidFill>
              <a:effectLst>
                <a:outerShdw blurRad="38100" dist="38100" dir="2700000" algn="tl">
                  <a:srgbClr val="000000">
                    <a:alpha val="43137"/>
                  </a:srgbClr>
                </a:outerShdw>
              </a:effectLst>
            </a:endParaRPr>
          </a:p>
          <a:p>
            <a:pPr lvl="0" algn="ctr"/>
            <a:r>
              <a:rPr lang="en-US" sz="800" b="1" dirty="0">
                <a:solidFill>
                  <a:prstClr val="black"/>
                </a:solidFill>
              </a:rPr>
              <a:t>Team Leader (Captain)</a:t>
            </a:r>
          </a:p>
          <a:p>
            <a:pPr lvl="0" algn="ctr"/>
            <a:r>
              <a:rPr lang="en-US" sz="800" b="1" dirty="0">
                <a:solidFill>
                  <a:prstClr val="black"/>
                </a:solidFill>
              </a:rPr>
              <a:t>Team Chief (Master Sergeant</a:t>
            </a:r>
            <a:r>
              <a:rPr lang="en-US" sz="800" b="1" dirty="0" smtClean="0">
                <a:solidFill>
                  <a:prstClr val="black"/>
                </a:solidFill>
              </a:rPr>
              <a:t>)</a:t>
            </a:r>
          </a:p>
          <a:p>
            <a:pPr lvl="0" algn="ctr"/>
            <a:r>
              <a:rPr lang="en-US" sz="800" b="1" dirty="0" smtClean="0">
                <a:solidFill>
                  <a:prstClr val="black"/>
                </a:solidFill>
              </a:rPr>
              <a:t>Operations Chief (</a:t>
            </a:r>
            <a:r>
              <a:rPr lang="en-US" sz="800" b="1" dirty="0">
                <a:solidFill>
                  <a:prstClr val="black"/>
                </a:solidFill>
              </a:rPr>
              <a:t>Gunnery Sergeant</a:t>
            </a:r>
            <a:r>
              <a:rPr lang="en-US" sz="800" b="1" dirty="0" smtClean="0">
                <a:solidFill>
                  <a:prstClr val="black"/>
                </a:solidFill>
              </a:rPr>
              <a:t>)</a:t>
            </a:r>
          </a:p>
          <a:p>
            <a:pPr lvl="0" algn="ctr"/>
            <a:r>
              <a:rPr lang="en-US" sz="800" b="1" dirty="0" smtClean="0">
                <a:solidFill>
                  <a:prstClr val="black"/>
                </a:solidFill>
              </a:rPr>
              <a:t>Communication Chief (Staff Sergeant)</a:t>
            </a:r>
          </a:p>
          <a:p>
            <a:pPr lvl="0" algn="ctr"/>
            <a:r>
              <a:rPr lang="en-US" sz="800" b="1" dirty="0" smtClean="0">
                <a:solidFill>
                  <a:prstClr val="black"/>
                </a:solidFill>
              </a:rPr>
              <a:t>Element </a:t>
            </a:r>
            <a:r>
              <a:rPr lang="en-US" sz="800" b="1" dirty="0">
                <a:solidFill>
                  <a:prstClr val="black"/>
                </a:solidFill>
              </a:rPr>
              <a:t>Leader (x 2)</a:t>
            </a:r>
          </a:p>
          <a:p>
            <a:pPr lvl="0" algn="ctr"/>
            <a:r>
              <a:rPr lang="en-US" sz="800" b="1" dirty="0">
                <a:solidFill>
                  <a:prstClr val="black"/>
                </a:solidFill>
              </a:rPr>
              <a:t>Assistant Element Leader (x 2)</a:t>
            </a:r>
          </a:p>
          <a:p>
            <a:pPr lvl="0" algn="ctr"/>
            <a:r>
              <a:rPr lang="en-US" sz="800" b="1" dirty="0">
                <a:solidFill>
                  <a:prstClr val="black"/>
                </a:solidFill>
              </a:rPr>
              <a:t>Element Member (x 4)</a:t>
            </a:r>
          </a:p>
          <a:p>
            <a:pPr lvl="0" algn="ctr"/>
            <a:r>
              <a:rPr lang="en-US" sz="800" b="1" dirty="0">
                <a:solidFill>
                  <a:prstClr val="black"/>
                </a:solidFill>
              </a:rPr>
              <a:t>Medical (x 2)</a:t>
            </a:r>
          </a:p>
        </p:txBody>
      </p:sp>
      <p:sp>
        <p:nvSpPr>
          <p:cNvPr id="93" name="Rounded Rectangle 92"/>
          <p:cNvSpPr/>
          <p:nvPr/>
        </p:nvSpPr>
        <p:spPr>
          <a:xfrm>
            <a:off x="4697222" y="4446505"/>
            <a:ext cx="2145563" cy="1569019"/>
          </a:xfrm>
          <a:prstGeom prst="roundRect">
            <a:avLst>
              <a:gd name="adj" fmla="val 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sz="900" b="1" u="sng" dirty="0">
                <a:solidFill>
                  <a:srgbClr val="FFFF00"/>
                </a:solidFill>
                <a:effectLst>
                  <a:outerShdw blurRad="38100" dist="38100" dir="2700000" algn="tl">
                    <a:srgbClr val="000000">
                      <a:alpha val="43137"/>
                    </a:srgbClr>
                  </a:outerShdw>
                </a:effectLst>
              </a:rPr>
              <a:t>Marine Special Operations Team</a:t>
            </a:r>
          </a:p>
          <a:p>
            <a:pPr lvl="0" algn="ctr"/>
            <a:endParaRPr lang="en-US" sz="100" b="1" u="sng" dirty="0">
              <a:solidFill>
                <a:srgbClr val="FF0000"/>
              </a:solidFill>
              <a:effectLst>
                <a:outerShdw blurRad="38100" dist="38100" dir="2700000" algn="tl">
                  <a:srgbClr val="000000">
                    <a:alpha val="43137"/>
                  </a:srgbClr>
                </a:outerShdw>
              </a:effectLst>
            </a:endParaRPr>
          </a:p>
          <a:p>
            <a:pPr lvl="0" algn="ctr"/>
            <a:r>
              <a:rPr lang="en-US" sz="800" b="1" dirty="0">
                <a:solidFill>
                  <a:prstClr val="black"/>
                </a:solidFill>
              </a:rPr>
              <a:t>Team Leader (Captain)</a:t>
            </a:r>
          </a:p>
          <a:p>
            <a:pPr lvl="0" algn="ctr"/>
            <a:r>
              <a:rPr lang="en-US" sz="800" b="1" dirty="0">
                <a:solidFill>
                  <a:prstClr val="black"/>
                </a:solidFill>
              </a:rPr>
              <a:t>Team Chief (Master Sergeant</a:t>
            </a:r>
            <a:r>
              <a:rPr lang="en-US" sz="800" b="1" dirty="0" smtClean="0">
                <a:solidFill>
                  <a:prstClr val="black"/>
                </a:solidFill>
              </a:rPr>
              <a:t>)</a:t>
            </a:r>
          </a:p>
          <a:p>
            <a:pPr lvl="0" algn="ctr"/>
            <a:r>
              <a:rPr lang="en-US" sz="800" b="1" dirty="0" smtClean="0">
                <a:solidFill>
                  <a:prstClr val="black"/>
                </a:solidFill>
              </a:rPr>
              <a:t>Operations Chief (</a:t>
            </a:r>
            <a:r>
              <a:rPr lang="en-US" sz="800" b="1" dirty="0">
                <a:solidFill>
                  <a:prstClr val="black"/>
                </a:solidFill>
              </a:rPr>
              <a:t>Gunnery Sergeant</a:t>
            </a:r>
            <a:r>
              <a:rPr lang="en-US" sz="800" b="1" dirty="0" smtClean="0">
                <a:solidFill>
                  <a:prstClr val="black"/>
                </a:solidFill>
              </a:rPr>
              <a:t>)</a:t>
            </a:r>
          </a:p>
          <a:p>
            <a:pPr lvl="0" algn="ctr"/>
            <a:r>
              <a:rPr lang="en-US" sz="800" b="1" dirty="0" smtClean="0">
                <a:solidFill>
                  <a:prstClr val="black"/>
                </a:solidFill>
              </a:rPr>
              <a:t>Communication Chief (Staff Sergeant)</a:t>
            </a:r>
          </a:p>
          <a:p>
            <a:pPr lvl="0" algn="ctr"/>
            <a:r>
              <a:rPr lang="en-US" sz="800" b="1" dirty="0" smtClean="0">
                <a:solidFill>
                  <a:prstClr val="black"/>
                </a:solidFill>
              </a:rPr>
              <a:t>Element </a:t>
            </a:r>
            <a:r>
              <a:rPr lang="en-US" sz="800" b="1" dirty="0">
                <a:solidFill>
                  <a:prstClr val="black"/>
                </a:solidFill>
              </a:rPr>
              <a:t>Leader (x 2)</a:t>
            </a:r>
          </a:p>
          <a:p>
            <a:pPr lvl="0" algn="ctr"/>
            <a:r>
              <a:rPr lang="en-US" sz="800" b="1" dirty="0">
                <a:solidFill>
                  <a:prstClr val="black"/>
                </a:solidFill>
              </a:rPr>
              <a:t>Assistant Element Leader (x 2)</a:t>
            </a:r>
          </a:p>
          <a:p>
            <a:pPr lvl="0" algn="ctr"/>
            <a:r>
              <a:rPr lang="en-US" sz="800" b="1" dirty="0">
                <a:solidFill>
                  <a:prstClr val="black"/>
                </a:solidFill>
              </a:rPr>
              <a:t>Element Member (x 4)</a:t>
            </a:r>
          </a:p>
          <a:p>
            <a:pPr lvl="0" algn="ctr"/>
            <a:r>
              <a:rPr lang="en-US" sz="800" b="1" dirty="0">
                <a:solidFill>
                  <a:prstClr val="black"/>
                </a:solidFill>
              </a:rPr>
              <a:t>Medical (x 2)</a:t>
            </a:r>
          </a:p>
        </p:txBody>
      </p:sp>
      <p:sp>
        <p:nvSpPr>
          <p:cNvPr id="94" name="Rounded Rectangle 93"/>
          <p:cNvSpPr/>
          <p:nvPr/>
        </p:nvSpPr>
        <p:spPr>
          <a:xfrm>
            <a:off x="6958798" y="4446505"/>
            <a:ext cx="2145563" cy="1569019"/>
          </a:xfrm>
          <a:prstGeom prst="roundRect">
            <a:avLst>
              <a:gd name="adj" fmla="val 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sz="900" b="1" u="sng" dirty="0">
                <a:solidFill>
                  <a:srgbClr val="FFFF00"/>
                </a:solidFill>
                <a:effectLst>
                  <a:outerShdw blurRad="38100" dist="38100" dir="2700000" algn="tl">
                    <a:srgbClr val="000000">
                      <a:alpha val="43137"/>
                    </a:srgbClr>
                  </a:outerShdw>
                </a:effectLst>
              </a:rPr>
              <a:t>Marine Special Operations Team</a:t>
            </a:r>
          </a:p>
          <a:p>
            <a:pPr lvl="0" algn="ctr"/>
            <a:endParaRPr lang="en-US" sz="100" b="1" u="sng" dirty="0">
              <a:solidFill>
                <a:srgbClr val="FF0000"/>
              </a:solidFill>
              <a:effectLst>
                <a:outerShdw blurRad="38100" dist="38100" dir="2700000" algn="tl">
                  <a:srgbClr val="000000">
                    <a:alpha val="43137"/>
                  </a:srgbClr>
                </a:outerShdw>
              </a:effectLst>
            </a:endParaRPr>
          </a:p>
          <a:p>
            <a:pPr lvl="0" algn="ctr"/>
            <a:r>
              <a:rPr lang="en-US" sz="800" b="1" dirty="0">
                <a:solidFill>
                  <a:prstClr val="black"/>
                </a:solidFill>
              </a:rPr>
              <a:t>Team Leader (Captain)</a:t>
            </a:r>
          </a:p>
          <a:p>
            <a:pPr lvl="0" algn="ctr"/>
            <a:r>
              <a:rPr lang="en-US" sz="800" b="1" dirty="0">
                <a:solidFill>
                  <a:prstClr val="black"/>
                </a:solidFill>
              </a:rPr>
              <a:t>Team Chief (Master Sergeant</a:t>
            </a:r>
            <a:r>
              <a:rPr lang="en-US" sz="800" b="1" dirty="0" smtClean="0">
                <a:solidFill>
                  <a:prstClr val="black"/>
                </a:solidFill>
              </a:rPr>
              <a:t>)</a:t>
            </a:r>
          </a:p>
          <a:p>
            <a:pPr lvl="0" algn="ctr"/>
            <a:r>
              <a:rPr lang="en-US" sz="800" b="1" dirty="0" smtClean="0">
                <a:solidFill>
                  <a:prstClr val="black"/>
                </a:solidFill>
              </a:rPr>
              <a:t>Operations Chief (</a:t>
            </a:r>
            <a:r>
              <a:rPr lang="en-US" sz="800" b="1" dirty="0">
                <a:solidFill>
                  <a:prstClr val="black"/>
                </a:solidFill>
              </a:rPr>
              <a:t>Gunnery Sergeant</a:t>
            </a:r>
            <a:r>
              <a:rPr lang="en-US" sz="800" b="1" dirty="0" smtClean="0">
                <a:solidFill>
                  <a:prstClr val="black"/>
                </a:solidFill>
              </a:rPr>
              <a:t>)</a:t>
            </a:r>
          </a:p>
          <a:p>
            <a:pPr lvl="0" algn="ctr"/>
            <a:r>
              <a:rPr lang="en-US" sz="800" b="1" dirty="0" smtClean="0">
                <a:solidFill>
                  <a:prstClr val="black"/>
                </a:solidFill>
              </a:rPr>
              <a:t>Communication Chief (Staff Sergeant)</a:t>
            </a:r>
          </a:p>
          <a:p>
            <a:pPr lvl="0" algn="ctr"/>
            <a:r>
              <a:rPr lang="en-US" sz="800" b="1" dirty="0" smtClean="0">
                <a:solidFill>
                  <a:prstClr val="black"/>
                </a:solidFill>
              </a:rPr>
              <a:t>Element </a:t>
            </a:r>
            <a:r>
              <a:rPr lang="en-US" sz="800" b="1" dirty="0">
                <a:solidFill>
                  <a:prstClr val="black"/>
                </a:solidFill>
              </a:rPr>
              <a:t>Leader (x 2)</a:t>
            </a:r>
          </a:p>
          <a:p>
            <a:pPr lvl="0" algn="ctr"/>
            <a:r>
              <a:rPr lang="en-US" sz="800" b="1" dirty="0">
                <a:solidFill>
                  <a:prstClr val="black"/>
                </a:solidFill>
              </a:rPr>
              <a:t>Assistant Element Leader (x 2)</a:t>
            </a:r>
          </a:p>
          <a:p>
            <a:pPr lvl="0" algn="ctr"/>
            <a:r>
              <a:rPr lang="en-US" sz="800" b="1" dirty="0">
                <a:solidFill>
                  <a:prstClr val="black"/>
                </a:solidFill>
              </a:rPr>
              <a:t>Element Member (x 4)</a:t>
            </a:r>
          </a:p>
          <a:p>
            <a:pPr lvl="0" algn="ctr"/>
            <a:r>
              <a:rPr lang="en-US" sz="800" b="1" dirty="0">
                <a:solidFill>
                  <a:prstClr val="black"/>
                </a:solidFill>
              </a:rPr>
              <a:t>Medical (x 2)</a:t>
            </a:r>
          </a:p>
        </p:txBody>
      </p:sp>
      <p:sp>
        <p:nvSpPr>
          <p:cNvPr id="95" name="Rounded Rectangle 94"/>
          <p:cNvSpPr/>
          <p:nvPr/>
        </p:nvSpPr>
        <p:spPr>
          <a:xfrm>
            <a:off x="9220375" y="4446505"/>
            <a:ext cx="2145563" cy="1569019"/>
          </a:xfrm>
          <a:prstGeom prst="roundRect">
            <a:avLst>
              <a:gd name="adj" fmla="val 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sz="900" b="1" u="sng" dirty="0">
                <a:solidFill>
                  <a:srgbClr val="FFFF00"/>
                </a:solidFill>
                <a:effectLst>
                  <a:outerShdw blurRad="38100" dist="38100" dir="2700000" algn="tl">
                    <a:srgbClr val="000000">
                      <a:alpha val="43137"/>
                    </a:srgbClr>
                  </a:outerShdw>
                </a:effectLst>
              </a:rPr>
              <a:t>Marine Special Operations Team</a:t>
            </a:r>
          </a:p>
          <a:p>
            <a:pPr lvl="0" algn="ctr"/>
            <a:endParaRPr lang="en-US" sz="100" b="1" u="sng" dirty="0">
              <a:solidFill>
                <a:srgbClr val="FF0000"/>
              </a:solidFill>
              <a:effectLst>
                <a:outerShdw blurRad="38100" dist="38100" dir="2700000" algn="tl">
                  <a:srgbClr val="000000">
                    <a:alpha val="43137"/>
                  </a:srgbClr>
                </a:outerShdw>
              </a:effectLst>
            </a:endParaRPr>
          </a:p>
          <a:p>
            <a:pPr lvl="0" algn="ctr"/>
            <a:r>
              <a:rPr lang="en-US" sz="800" b="1" dirty="0">
                <a:solidFill>
                  <a:prstClr val="black"/>
                </a:solidFill>
              </a:rPr>
              <a:t>Team Leader (Captain)</a:t>
            </a:r>
          </a:p>
          <a:p>
            <a:pPr lvl="0" algn="ctr"/>
            <a:r>
              <a:rPr lang="en-US" sz="800" b="1" dirty="0">
                <a:solidFill>
                  <a:prstClr val="black"/>
                </a:solidFill>
              </a:rPr>
              <a:t>Team Chief (Master Sergeant</a:t>
            </a:r>
            <a:r>
              <a:rPr lang="en-US" sz="800" b="1" dirty="0" smtClean="0">
                <a:solidFill>
                  <a:prstClr val="black"/>
                </a:solidFill>
              </a:rPr>
              <a:t>)</a:t>
            </a:r>
          </a:p>
          <a:p>
            <a:pPr lvl="0" algn="ctr"/>
            <a:r>
              <a:rPr lang="en-US" sz="800" b="1" dirty="0" smtClean="0">
                <a:solidFill>
                  <a:prstClr val="black"/>
                </a:solidFill>
              </a:rPr>
              <a:t>Operations Chief (</a:t>
            </a:r>
            <a:r>
              <a:rPr lang="en-US" sz="800" b="1" dirty="0">
                <a:solidFill>
                  <a:prstClr val="black"/>
                </a:solidFill>
              </a:rPr>
              <a:t>Gunnery Sergeant</a:t>
            </a:r>
            <a:r>
              <a:rPr lang="en-US" sz="800" b="1" dirty="0" smtClean="0">
                <a:solidFill>
                  <a:prstClr val="black"/>
                </a:solidFill>
              </a:rPr>
              <a:t>)</a:t>
            </a:r>
          </a:p>
          <a:p>
            <a:pPr lvl="0" algn="ctr"/>
            <a:r>
              <a:rPr lang="en-US" sz="800" b="1" dirty="0" smtClean="0">
                <a:solidFill>
                  <a:prstClr val="black"/>
                </a:solidFill>
              </a:rPr>
              <a:t>Communication Chief (Staff Sergeant)</a:t>
            </a:r>
          </a:p>
          <a:p>
            <a:pPr lvl="0" algn="ctr"/>
            <a:r>
              <a:rPr lang="en-US" sz="800" b="1" dirty="0" smtClean="0">
                <a:solidFill>
                  <a:prstClr val="black"/>
                </a:solidFill>
              </a:rPr>
              <a:t>Element </a:t>
            </a:r>
            <a:r>
              <a:rPr lang="en-US" sz="800" b="1" dirty="0">
                <a:solidFill>
                  <a:prstClr val="black"/>
                </a:solidFill>
              </a:rPr>
              <a:t>Leader (x 2)</a:t>
            </a:r>
          </a:p>
          <a:p>
            <a:pPr lvl="0" algn="ctr"/>
            <a:r>
              <a:rPr lang="en-US" sz="800" b="1" dirty="0">
                <a:solidFill>
                  <a:prstClr val="black"/>
                </a:solidFill>
              </a:rPr>
              <a:t>Assistant Element Leader (x 2)</a:t>
            </a:r>
          </a:p>
          <a:p>
            <a:pPr lvl="0" algn="ctr"/>
            <a:r>
              <a:rPr lang="en-US" sz="800" b="1" dirty="0">
                <a:solidFill>
                  <a:prstClr val="black"/>
                </a:solidFill>
              </a:rPr>
              <a:t>Element Member (x 4)</a:t>
            </a:r>
          </a:p>
          <a:p>
            <a:pPr lvl="0" algn="ctr"/>
            <a:r>
              <a:rPr lang="en-US" sz="800" b="1" dirty="0">
                <a:solidFill>
                  <a:prstClr val="black"/>
                </a:solidFill>
              </a:rPr>
              <a:t>Medical (x 2)</a:t>
            </a:r>
          </a:p>
        </p:txBody>
      </p:sp>
      <p:sp>
        <p:nvSpPr>
          <p:cNvPr id="34" name="Title 2"/>
          <p:cNvSpPr txBox="1">
            <a:spLocks/>
          </p:cNvSpPr>
          <p:nvPr/>
        </p:nvSpPr>
        <p:spPr>
          <a:xfrm>
            <a:off x="4334257" y="0"/>
            <a:ext cx="7857744" cy="871357"/>
          </a:xfrm>
          <a:prstGeom prst="rect">
            <a:avLst/>
          </a:prstGeom>
        </p:spPr>
        <p:txBody>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solidFill>
                  <a:schemeClr val="tx1"/>
                </a:solidFill>
              </a:rPr>
              <a:t>    Marine Raider Regiment</a:t>
            </a:r>
            <a:endParaRPr lang="en-US" dirty="0">
              <a:solidFill>
                <a:schemeClr val="tx1"/>
              </a:solidFill>
            </a:endParaRPr>
          </a:p>
        </p:txBody>
      </p:sp>
      <p:pic>
        <p:nvPicPr>
          <p:cNvPr id="35" name="Picture 34" descr="MSOR-Logo.jpg"/>
          <p:cNvPicPr>
            <a:picLocks noChangeAspect="1"/>
          </p:cNvPicPr>
          <p:nvPr/>
        </p:nvPicPr>
        <p:blipFill>
          <a:blip r:embed="rId3" cstate="email">
            <a:extLst>
              <a:ext uri="{BEBA8EAE-BF5A-486C-A8C5-ECC9F3942E4B}">
                <a14:imgProps xmlns:a14="http://schemas.microsoft.com/office/drawing/2010/main">
                  <a14:imgLayer r:embed="rId4">
                    <a14:imgEffect>
                      <a14:backgroundRemoval t="2672" b="96565" l="3670" r="95872"/>
                    </a14:imgEffect>
                  </a14:imgLayer>
                </a14:imgProps>
              </a:ext>
              <a:ext uri="{28A0092B-C50C-407E-A947-70E740481C1C}">
                <a14:useLocalDpi xmlns:a14="http://schemas.microsoft.com/office/drawing/2010/main"/>
              </a:ext>
            </a:extLst>
          </a:blip>
          <a:stretch>
            <a:fillRect/>
          </a:stretch>
        </p:blipFill>
        <p:spPr>
          <a:xfrm>
            <a:off x="4415143" y="104379"/>
            <a:ext cx="578090" cy="694770"/>
          </a:xfrm>
          <a:prstGeom prst="rect">
            <a:avLst/>
          </a:prstGeom>
        </p:spPr>
      </p:pic>
    </p:spTree>
    <p:extLst>
      <p:ext uri="{BB962C8B-B14F-4D97-AF65-F5344CB8AC3E}">
        <p14:creationId xmlns:p14="http://schemas.microsoft.com/office/powerpoint/2010/main" val="56771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ARTICULATE_REFERENCE_ID" val="7e9dd2c5-73a2-4825-9ee5-e2d51add38a2"/>
  <p:tag name="ARTICULATE_SLIDE_COUNT" val="1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590922-x:\downloads\aquatabs.pptx"/>
  <p:tag name="ARTICULATE_PRESENTER_VERSION" val="7"/>
  <p:tag name="ARTICULATE_USED_PAGE_ORIENTATION" val="1"/>
  <p:tag name="ARTICULATE_USED_PAGE_SIZE" val="7"/>
  <p:tag name="MMPROD_UIDATA" val="&lt;database version=&quot;8.0&quot;&gt;&lt;object type=&quot;1&quot; unique_id=&quot;10001&quot;&gt;&lt;object type=&quot;2&quot; unique_id=&quot;10002&quot;&gt;&lt;object type=&quot;3&quot; unique_id=&quot;10025&quot;&gt;&lt;property id=&quot;20148&quot; value=&quot;5&quot;/&gt;&lt;property id=&quot;20300&quot; value=&quot;Slide 1&quot;/&gt;&lt;property id=&quot;20307&quot; value=&quot;266&quot;/&gt;&lt;/object&gt;&lt;object type=&quot;3&quot; unique_id=&quot;10026&quot;&gt;&lt;property id=&quot;20148&quot; value=&quot;5&quot;/&gt;&lt;property id=&quot;20300&quot; value=&quot;Slide 2&quot;/&gt;&lt;property id=&quot;20307&quot; value=&quot;267&quot;/&gt;&lt;/object&gt;&lt;object type=&quot;3&quot; unique_id=&quot;10027&quot;&gt;&lt;property id=&quot;20148&quot; value=&quot;5&quot;/&gt;&lt;property id=&quot;20300&quot; value=&quot;Slide 3 - &amp;quot;Lesson Objectives&amp;quot;&quot;/&gt;&lt;property id=&quot;20307&quot; value=&quot;285&quot;/&gt;&lt;/object&gt;&lt;object type=&quot;3&quot; unique_id=&quot;10028&quot;&gt;&lt;property id=&quot;20148&quot; value=&quot;5&quot;/&gt;&lt;property id=&quot;20300&quot; value=&quot;Slide 4 - &amp;quot;Worldview&amp;quot;&quot;/&gt;&lt;property id=&quot;20307&quot; value=&quot;290&quot;/&gt;&lt;/object&gt;&lt;object type=&quot;3&quot; unique_id=&quot;10029&quot;&gt;&lt;property id=&quot;20148&quot; value=&quot;5&quot;/&gt;&lt;property id=&quot;20300&quot; value=&quot;Slide 5 - &amp;quot;Worldview&amp;quot;&quot;/&gt;&lt;property id=&quot;20307&quot; value=&quot;291&quot;/&gt;&lt;/object&gt;&lt;object type=&quot;3&quot; unique_id=&quot;10030&quot;&gt;&lt;property id=&quot;20148&quot; value=&quot;5&quot;/&gt;&lt;property id=&quot;20300&quot; value=&quot;Slide 6&quot;/&gt;&lt;property id=&quot;20307&quot; value=&quot;274&quot;/&gt;&lt;/object&gt;&lt;object type=&quot;3&quot; unique_id=&quot;10031&quot;&gt;&lt;property id=&quot;20148&quot; value=&quot;5&quot;/&gt;&lt;property id=&quot;20300&quot; value=&quot;Slide 7 - &amp;quot;Course Overview&amp;quot;&quot;/&gt;&lt;property id=&quot;20307&quot; value=&quot;275&quot;/&gt;&lt;/object&gt;&lt;object type=&quot;3&quot; unique_id=&quot;10032&quot;&gt;&lt;property id=&quot;20148&quot; value=&quot;5&quot;/&gt;&lt;property id=&quot;20300&quot; value=&quot;Slide 8&quot;/&gt;&lt;property id=&quot;20307&quot; value=&quot;276&quot;/&gt;&lt;/object&gt;&lt;object type=&quot;3&quot; unique_id=&quot;10033&quot;&gt;&lt;property id=&quot;20148&quot; value=&quot;5&quot;/&gt;&lt;property id=&quot;20300&quot; value=&quot;Slide 9&quot;/&gt;&lt;property id=&quot;20307&quot; value=&quot;277&quot;/&gt;&lt;/object&gt;&lt;object type=&quot;3&quot; unique_id=&quot;10034&quot;&gt;&lt;property id=&quot;20148&quot; value=&quot;5&quot;/&gt;&lt;property id=&quot;20300&quot; value=&quot;Slide 10&quot;/&gt;&lt;property id=&quot;20307&quot; value=&quot;278&quot;/&gt;&lt;/object&gt;&lt;object type=&quot;3&quot; unique_id=&quot;10035&quot;&gt;&lt;property id=&quot;20148&quot; value=&quot;5&quot;/&gt;&lt;property id=&quot;20300&quot; value=&quot;Slide 11&quot;/&gt;&lt;property id=&quot;20307&quot; value=&quot;279&quot;/&gt;&lt;/object&gt;&lt;object type=&quot;3&quot; unique_id=&quot;10036&quot;&gt;&lt;property id=&quot;20148&quot; value=&quot;5&quot;/&gt;&lt;property id=&quot;20300&quot; value=&quot;Slide 12 - &amp;quot;Course Assignments&amp;quot;&quot;/&gt;&lt;property id=&quot;20307&quot; value=&quot;280&quot;/&gt;&lt;/object&gt;&lt;object type=&quot;3&quot; unique_id=&quot;10037&quot;&gt;&lt;property id=&quot;20148&quot; value=&quot;5&quot;/&gt;&lt;property id=&quot;20300&quot; value=&quot;Slide 13 - &amp;quot;Theological Engagement Model Paper&amp;quot;&quot;/&gt;&lt;property id=&quot;20307&quot; value=&quot;286&quot;/&gt;&lt;/object&gt;&lt;object type=&quot;3&quot; unique_id=&quot;10038&quot;&gt;&lt;property id=&quot;20148&quot; value=&quot;5&quot;/&gt;&lt;property id=&quot;20300&quot; value=&quot;Slide 14&quot;/&gt;&lt;property id=&quot;20307&quot; value=&quot;287&quot;/&gt;&lt;/object&gt;&lt;object type=&quot;3&quot; unique_id=&quot;10039&quot;&gt;&lt;property id=&quot;20148&quot; value=&quot;5&quot;/&gt;&lt;property id=&quot;20300&quot; value=&quot;Slide 15 - &amp;quot;Spiritual Well-Being &amp;amp; Readiness Plan&amp;quot;&quot;/&gt;&lt;property id=&quot;20307&quot; value=&quot;288&quot;/&gt;&lt;/object&gt;&lt;object type=&quot;3&quot; unique_id=&quot;10040&quot;&gt;&lt;property id=&quot;20148&quot; value=&quot;5&quot;/&gt;&lt;property id=&quot;20300&quot; value=&quot;Slide 16 - &amp;quot;Discussions, Blogs and Participation&amp;quot;&quot;/&gt;&lt;property id=&quot;20307&quot; value=&quot;289&quot;/&gt;&lt;/object&gt;&lt;object type=&quot;3&quot; unique_id=&quot;10041&quot;&gt;&lt;property id=&quot;20148&quot; value=&quot;5&quot;/&gt;&lt;property id=&quot;20300&quot; value=&quot;Slide 17 - &amp;quot;Discussions, Blogs and Participation&amp;quot;&quot;/&gt;&lt;property id=&quot;20307&quot; value=&quot;294&quot;/&gt;&lt;/object&gt;&lt;object type=&quot;3&quot; unique_id=&quot;10042&quot;&gt;&lt;property id=&quot;20148&quot; value=&quot;5&quot;/&gt;&lt;property id=&quot;20300&quot; value=&quot;Slide 18 - &amp;quot;Discussions, Blogs and Participation&amp;quot;&quot;/&gt;&lt;property id=&quot;20307&quot; value=&quot;295&quot;/&gt;&lt;/object&gt;&lt;object type=&quot;3&quot; unique_id=&quot;10043&quot;&gt;&lt;property id=&quot;20148&quot; value=&quot;5&quot;/&gt;&lt;property id=&quot;20300&quot; value=&quot;Slide 19 - &amp;quot;Discussions, Blogs and Participation&amp;quot;&quot;/&gt;&lt;property id=&quot;20307&quot; value=&quot;296&quot;/&gt;&lt;/object&gt;&lt;object type=&quot;3&quot; unique_id=&quot;10044&quot;&gt;&lt;property id=&quot;20148&quot; value=&quot;5&quot;/&gt;&lt;property id=&quot;20300&quot; value=&quot;Slide 20 - &amp;quot;Discussions, Blogs and Participation&amp;quot;&quot;/&gt;&lt;property id=&quot;20307&quot; value=&quot;297&quot;/&gt;&lt;/object&gt;&lt;/object&gt;&lt;object type=&quot;8&quot; unique_id=&quot;10024&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Theme1" id="{32CD5AF1-6008-4BD0-B396-74B9CD46B788}" vid="{BF953F5E-B6F6-40E0-BCB9-219DB8C16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6377</TotalTime>
  <Words>3071</Words>
  <Application>Microsoft Office PowerPoint</Application>
  <PresentationFormat>Widescreen</PresentationFormat>
  <Paragraphs>516</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Arial Narrow</vt:lpstr>
      <vt:lpstr>Articulate</vt:lpstr>
      <vt:lpstr>Calibri</vt:lpstr>
      <vt:lpstr>Garamond</vt:lpstr>
      <vt:lpstr>Gill Sans MT</vt:lpstr>
      <vt:lpstr>Times New Roman</vt:lpstr>
      <vt:lpstr>Verdana</vt:lpstr>
      <vt:lpstr>Wingdings</vt:lpstr>
      <vt:lpstr>Wingdings 2</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Rimmer</dc:creator>
  <cp:lastModifiedBy>Cambiado, Timothy PO1 USSOCOM MARSOC HQ</cp:lastModifiedBy>
  <cp:revision>475</cp:revision>
  <cp:lastPrinted>2019-04-29T21:43:19Z</cp:lastPrinted>
  <dcterms:created xsi:type="dcterms:W3CDTF">2016-03-01T23:18:48Z</dcterms:created>
  <dcterms:modified xsi:type="dcterms:W3CDTF">2019-04-29T21:50:58Z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5A72EE08-DA9E-4F05-83E2-9E43DC18235E</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X:\Downloads\AquaTabs.ppta</vt:lpwstr>
  </property>
</Properties>
</file>